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35"/>
  </p:notesMasterIdLst>
  <p:handoutMasterIdLst>
    <p:handoutMasterId r:id="rId36"/>
  </p:handoutMasterIdLst>
  <p:sldIdLst>
    <p:sldId id="256" r:id="rId6"/>
    <p:sldId id="276" r:id="rId7"/>
    <p:sldId id="294" r:id="rId8"/>
    <p:sldId id="295" r:id="rId9"/>
    <p:sldId id="281" r:id="rId10"/>
    <p:sldId id="297" r:id="rId11"/>
    <p:sldId id="296" r:id="rId12"/>
    <p:sldId id="289" r:id="rId13"/>
    <p:sldId id="302" r:id="rId14"/>
    <p:sldId id="303" r:id="rId15"/>
    <p:sldId id="301" r:id="rId16"/>
    <p:sldId id="304" r:id="rId17"/>
    <p:sldId id="305" r:id="rId18"/>
    <p:sldId id="341" r:id="rId19"/>
    <p:sldId id="333" r:id="rId20"/>
    <p:sldId id="327" r:id="rId21"/>
    <p:sldId id="331" r:id="rId22"/>
    <p:sldId id="332" r:id="rId23"/>
    <p:sldId id="308" r:id="rId24"/>
    <p:sldId id="309" r:id="rId25"/>
    <p:sldId id="307" r:id="rId26"/>
    <p:sldId id="310" r:id="rId27"/>
    <p:sldId id="311" r:id="rId28"/>
    <p:sldId id="312" r:id="rId29"/>
    <p:sldId id="313" r:id="rId30"/>
    <p:sldId id="299" r:id="rId31"/>
    <p:sldId id="292" r:id="rId32"/>
    <p:sldId id="300" r:id="rId33"/>
    <p:sldId id="28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F933FB-0A26-45B7-A28A-03537B9E30EA}" v="1" dt="2021-11-17T17:43:54.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6" autoAdjust="0"/>
    <p:restoredTop sz="75232" autoAdjust="0"/>
  </p:normalViewPr>
  <p:slideViewPr>
    <p:cSldViewPr snapToGrid="0" showGuides="1">
      <p:cViewPr varScale="1">
        <p:scale>
          <a:sx n="50" d="100"/>
          <a:sy n="50" d="100"/>
        </p:scale>
        <p:origin x="1464" y="3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274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2AF45-55AB-4B8A-B9A6-8DB016B19D3C}" type="datetimeFigureOut">
              <a:rPr lang="en-US" smtClean="0"/>
              <a:t>6/23/2022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12883-A54B-409A-9F72-3415D6925F15}" type="slidenum">
              <a:rPr lang="en-US" smtClean="0"/>
              <a:t>‹#›</a:t>
            </a:fld>
            <a:endParaRPr lang="en-US"/>
          </a:p>
        </p:txBody>
      </p:sp>
    </p:spTree>
    <p:extLst>
      <p:ext uri="{BB962C8B-B14F-4D97-AF65-F5344CB8AC3E}">
        <p14:creationId xmlns:p14="http://schemas.microsoft.com/office/powerpoint/2010/main" val="35644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41D1E-568F-4698-A79F-AE6B83DB9496}" type="datetimeFigureOut">
              <a:rPr lang="en-US" smtClean="0"/>
              <a:t>6/23/2022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AE43B-1292-43F3-9896-06072F055B51}" type="slidenum">
              <a:rPr lang="en-US" smtClean="0"/>
              <a:t>‹#›</a:t>
            </a:fld>
            <a:endParaRPr lang="en-US"/>
          </a:p>
        </p:txBody>
      </p:sp>
    </p:spTree>
    <p:extLst>
      <p:ext uri="{BB962C8B-B14F-4D97-AF65-F5344CB8AC3E}">
        <p14:creationId xmlns:p14="http://schemas.microsoft.com/office/powerpoint/2010/main" val="807896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3</a:t>
            </a:fld>
            <a:endParaRPr lang="en-US"/>
          </a:p>
        </p:txBody>
      </p:sp>
    </p:spTree>
    <p:extLst>
      <p:ext uri="{BB962C8B-B14F-4D97-AF65-F5344CB8AC3E}">
        <p14:creationId xmlns:p14="http://schemas.microsoft.com/office/powerpoint/2010/main" val="161682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15</a:t>
            </a:fld>
            <a:endParaRPr lang="en-US"/>
          </a:p>
        </p:txBody>
      </p:sp>
    </p:spTree>
    <p:extLst>
      <p:ext uri="{BB962C8B-B14F-4D97-AF65-F5344CB8AC3E}">
        <p14:creationId xmlns:p14="http://schemas.microsoft.com/office/powerpoint/2010/main" val="3466067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20</a:t>
            </a:fld>
            <a:endParaRPr lang="en-US"/>
          </a:p>
        </p:txBody>
      </p:sp>
    </p:spTree>
    <p:extLst>
      <p:ext uri="{BB962C8B-B14F-4D97-AF65-F5344CB8AC3E}">
        <p14:creationId xmlns:p14="http://schemas.microsoft.com/office/powerpoint/2010/main" val="3448652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math! </a:t>
            </a:r>
            <a:r>
              <a:rPr lang="en-US" dirty="0" err="1"/>
              <a:t>Jupyter</a:t>
            </a:r>
            <a:r>
              <a:rPr lang="en-US" dirty="0"/>
              <a:t> notebooks it’ll change color (keywords).</a:t>
            </a:r>
          </a:p>
        </p:txBody>
      </p:sp>
      <p:sp>
        <p:nvSpPr>
          <p:cNvPr id="4" name="Slide Number Placeholder 3"/>
          <p:cNvSpPr>
            <a:spLocks noGrp="1"/>
          </p:cNvSpPr>
          <p:nvPr>
            <p:ph type="sldNum" sz="quarter" idx="10"/>
          </p:nvPr>
        </p:nvSpPr>
        <p:spPr/>
        <p:txBody>
          <a:bodyPr/>
          <a:lstStyle/>
          <a:p>
            <a:fld id="{B25AE43B-1292-43F3-9896-06072F055B51}" type="slidenum">
              <a:rPr lang="en-US" smtClean="0"/>
              <a:t>22</a:t>
            </a:fld>
            <a:endParaRPr lang="en-US"/>
          </a:p>
        </p:txBody>
      </p:sp>
    </p:spTree>
    <p:extLst>
      <p:ext uri="{BB962C8B-B14F-4D97-AF65-F5344CB8AC3E}">
        <p14:creationId xmlns:p14="http://schemas.microsoft.com/office/powerpoint/2010/main" val="3277518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Equals sign is assignment. </a:t>
            </a:r>
          </a:p>
        </p:txBody>
      </p:sp>
      <p:sp>
        <p:nvSpPr>
          <p:cNvPr id="4" name="Slide Number Placeholder 3"/>
          <p:cNvSpPr>
            <a:spLocks noGrp="1"/>
          </p:cNvSpPr>
          <p:nvPr>
            <p:ph type="sldNum" sz="quarter" idx="10"/>
          </p:nvPr>
        </p:nvSpPr>
        <p:spPr/>
        <p:txBody>
          <a:bodyPr/>
          <a:lstStyle/>
          <a:p>
            <a:fld id="{B25AE43B-1292-43F3-9896-06072F055B51}" type="slidenum">
              <a:rPr lang="en-US" smtClean="0"/>
              <a:t>23</a:t>
            </a:fld>
            <a:endParaRPr lang="en-US"/>
          </a:p>
        </p:txBody>
      </p:sp>
    </p:spTree>
    <p:extLst>
      <p:ext uri="{BB962C8B-B14F-4D97-AF65-F5344CB8AC3E}">
        <p14:creationId xmlns:p14="http://schemas.microsoft.com/office/powerpoint/2010/main" val="245999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24</a:t>
            </a:fld>
            <a:endParaRPr lang="en-US"/>
          </a:p>
        </p:txBody>
      </p:sp>
    </p:spTree>
    <p:extLst>
      <p:ext uri="{BB962C8B-B14F-4D97-AF65-F5344CB8AC3E}">
        <p14:creationId xmlns:p14="http://schemas.microsoft.com/office/powerpoint/2010/main" val="1357238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25</a:t>
            </a:fld>
            <a:endParaRPr lang="en-US"/>
          </a:p>
        </p:txBody>
      </p:sp>
    </p:spTree>
    <p:extLst>
      <p:ext uri="{BB962C8B-B14F-4D97-AF65-F5344CB8AC3E}">
        <p14:creationId xmlns:p14="http://schemas.microsoft.com/office/powerpoint/2010/main" val="2008518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our class in two days, we’ll go over the basics again and move on to solving some actual Allen Institute problems we’ve experienced in the past! </a:t>
            </a:r>
            <a:r>
              <a:rPr lang="en-US" b="0" dirty="0" err="1"/>
              <a:t>Powerpoints</a:t>
            </a:r>
            <a:r>
              <a:rPr lang="en-US" b="0" dirty="0"/>
              <a:t> and code should all be available in the invites sent out to you, but message me if you have any questions/troubles.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Additionally, online </a:t>
            </a:r>
            <a:r>
              <a:rPr lang="en-US" b="0" dirty="0"/>
              <a:t>courses  will help you learn syntax, but what you’ll need in order to actually build a deep understanding of coding is projects! If you’re learning on your own and don’t know any work problems yet, try to come up with some simple problems you face at home or at work and use what we learn together to solve them!</a:t>
            </a:r>
            <a:endParaRPr lang="en-US"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25AE43B-1292-43F3-9896-06072F055B51}" type="slidenum">
              <a:rPr lang="en-US" smtClean="0"/>
              <a:t>26</a:t>
            </a:fld>
            <a:endParaRPr lang="en-US"/>
          </a:p>
        </p:txBody>
      </p:sp>
    </p:spTree>
    <p:extLst>
      <p:ext uri="{BB962C8B-B14F-4D97-AF65-F5344CB8AC3E}">
        <p14:creationId xmlns:p14="http://schemas.microsoft.com/office/powerpoint/2010/main" val="3229026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5</a:t>
            </a:fld>
            <a:endParaRPr lang="en-US"/>
          </a:p>
        </p:txBody>
      </p:sp>
    </p:spTree>
    <p:extLst>
      <p:ext uri="{BB962C8B-B14F-4D97-AF65-F5344CB8AC3E}">
        <p14:creationId xmlns:p14="http://schemas.microsoft.com/office/powerpoint/2010/main" val="123037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https://www.kingarthurflour.com/recipes/hearth-bread-recipe</a:t>
            </a:r>
          </a:p>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7</a:t>
            </a:fld>
            <a:endParaRPr lang="en-US"/>
          </a:p>
        </p:txBody>
      </p:sp>
    </p:spTree>
    <p:extLst>
      <p:ext uri="{BB962C8B-B14F-4D97-AF65-F5344CB8AC3E}">
        <p14:creationId xmlns:p14="http://schemas.microsoft.com/office/powerpoint/2010/main" val="347195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8</a:t>
            </a:fld>
            <a:endParaRPr lang="en-US"/>
          </a:p>
        </p:txBody>
      </p:sp>
    </p:spTree>
    <p:extLst>
      <p:ext uri="{BB962C8B-B14F-4D97-AF65-F5344CB8AC3E}">
        <p14:creationId xmlns:p14="http://schemas.microsoft.com/office/powerpoint/2010/main" val="386040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 since the beginning, Python was designed to be easy to read and easy to learn. </a:t>
            </a:r>
          </a:p>
          <a:p>
            <a:pPr marL="171450" indent="-171450">
              <a:buFontTx/>
              <a:buChar char="-"/>
            </a:pPr>
            <a:r>
              <a:rPr lang="en-US" dirty="0"/>
              <a:t>Even if you don’t know python but you know another programming language, you can usually read python even without knowing the syntax behind it. </a:t>
            </a:r>
          </a:p>
          <a:p>
            <a:pPr marL="171450" indent="-171450">
              <a:buFontTx/>
              <a:buChar char="-"/>
            </a:pPr>
            <a:endParaRPr lang="en-US" dirty="0"/>
          </a:p>
          <a:p>
            <a:pPr marL="171450" indent="-171450">
              <a:buFontTx/>
              <a:buChar char="-"/>
            </a:pPr>
            <a:endParaRPr lang="en-US" dirty="0"/>
          </a:p>
          <a:p>
            <a:pPr marL="171450" indent="-171450">
              <a:buFontTx/>
              <a:buChar char="-"/>
            </a:pPr>
            <a:r>
              <a:rPr lang="en-US" dirty="0"/>
              <a:t>Usually, a developer’s time is much more valuable- as a person- rather than just the computer processing time </a:t>
            </a:r>
          </a:p>
          <a:p>
            <a:pPr marL="171450" indent="-171450">
              <a:buFontTx/>
              <a:buChar char="-"/>
            </a:pPr>
            <a:endParaRPr lang="en-US" dirty="0"/>
          </a:p>
          <a:p>
            <a:pPr marL="171450" indent="-171450">
              <a:buFontTx/>
              <a:buChar char="-"/>
            </a:pPr>
            <a:endParaRPr lang="en-US" dirty="0"/>
          </a:p>
          <a:p>
            <a:pPr marL="171450" indent="-171450">
              <a:buFontTx/>
              <a:buChar char="-"/>
            </a:pPr>
            <a:r>
              <a:rPr lang="en-US" dirty="0"/>
              <a:t>Documentation – lots of helpful resources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9</a:t>
            </a:fld>
            <a:endParaRPr lang="en-US"/>
          </a:p>
        </p:txBody>
      </p:sp>
    </p:spTree>
    <p:extLst>
      <p:ext uri="{BB962C8B-B14F-4D97-AF65-F5344CB8AC3E}">
        <p14:creationId xmlns:p14="http://schemas.microsoft.com/office/powerpoint/2010/main" val="384402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a:t>
            </a:r>
            <a:r>
              <a:rPr lang="en-US" dirty="0"/>
              <a:t>, pandas</a:t>
            </a:r>
          </a:p>
          <a:p>
            <a:r>
              <a:rPr lang="en-US" dirty="0"/>
              <a:t>Seaborn, matplotlib</a:t>
            </a:r>
          </a:p>
          <a:p>
            <a:r>
              <a:rPr lang="en-US" dirty="0" err="1"/>
              <a:t>Scikitlearn</a:t>
            </a:r>
            <a:r>
              <a:rPr lang="en-US" dirty="0"/>
              <a:t>, </a:t>
            </a:r>
            <a:r>
              <a:rPr lang="en-US" dirty="0" err="1"/>
              <a:t>tensorflow</a:t>
            </a:r>
            <a:r>
              <a:rPr lang="en-US" dirty="0"/>
              <a:t> </a:t>
            </a:r>
          </a:p>
          <a:p>
            <a:endParaRPr lang="en-US" dirty="0"/>
          </a:p>
          <a:p>
            <a:endParaRPr lang="en-US" dirty="0"/>
          </a:p>
          <a:p>
            <a:r>
              <a:rPr lang="en-US" dirty="0"/>
              <a:t>Python is the most popular language in that field </a:t>
            </a:r>
          </a:p>
          <a:p>
            <a:endParaRPr lang="en-US" dirty="0"/>
          </a:p>
          <a:p>
            <a:r>
              <a:rPr lang="en-US" dirty="0"/>
              <a:t>Django/flask</a:t>
            </a:r>
          </a:p>
          <a:p>
            <a:r>
              <a:rPr lang="en-US" dirty="0" err="1"/>
              <a:t>Plotly</a:t>
            </a:r>
            <a:r>
              <a:rPr lang="en-US" dirty="0"/>
              <a:t>/dash</a:t>
            </a:r>
          </a:p>
          <a:p>
            <a:endParaRPr lang="en-US" dirty="0"/>
          </a:p>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10</a:t>
            </a:fld>
            <a:endParaRPr lang="en-US"/>
          </a:p>
        </p:txBody>
      </p:sp>
    </p:spTree>
    <p:extLst>
      <p:ext uri="{BB962C8B-B14F-4D97-AF65-F5344CB8AC3E}">
        <p14:creationId xmlns:p14="http://schemas.microsoft.com/office/powerpoint/2010/main" val="213191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12</a:t>
            </a:fld>
            <a:endParaRPr lang="en-US"/>
          </a:p>
        </p:txBody>
      </p:sp>
    </p:spTree>
    <p:extLst>
      <p:ext uri="{BB962C8B-B14F-4D97-AF65-F5344CB8AC3E}">
        <p14:creationId xmlns:p14="http://schemas.microsoft.com/office/powerpoint/2010/main" val="151400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13</a:t>
            </a:fld>
            <a:endParaRPr lang="en-US"/>
          </a:p>
        </p:txBody>
      </p:sp>
    </p:spTree>
    <p:extLst>
      <p:ext uri="{BB962C8B-B14F-4D97-AF65-F5344CB8AC3E}">
        <p14:creationId xmlns:p14="http://schemas.microsoft.com/office/powerpoint/2010/main" val="222216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14</a:t>
            </a:fld>
            <a:endParaRPr lang="en-US"/>
          </a:p>
        </p:txBody>
      </p:sp>
    </p:spTree>
    <p:extLst>
      <p:ext uri="{BB962C8B-B14F-4D97-AF65-F5344CB8AC3E}">
        <p14:creationId xmlns:p14="http://schemas.microsoft.com/office/powerpoint/2010/main" val="427855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1402871"/>
            <a:ext cx="7772400" cy="1571624"/>
          </a:xfrm>
        </p:spPr>
        <p:txBody>
          <a:bodyPr tIns="91440" bIns="91440">
            <a:noAutofit/>
          </a:bodyPr>
          <a:lstStyle>
            <a:lvl1pPr algn="ctr">
              <a:lnSpc>
                <a:spcPct val="80000"/>
              </a:lnSpc>
              <a:defRPr sz="4800" b="1">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85800" y="2788538"/>
            <a:ext cx="7772400" cy="838199"/>
          </a:xfrm>
        </p:spPr>
        <p:txBody>
          <a:bodyPr>
            <a:normAutofit/>
          </a:bodyPr>
          <a:lstStyle>
            <a:lvl1pPr marL="0" indent="0" algn="ctr">
              <a:spcBef>
                <a:spcPts val="0"/>
              </a:spcBef>
              <a:spcAft>
                <a:spcPts val="0"/>
              </a:spcAft>
              <a:buNone/>
              <a:defRPr sz="2400" b="1">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3" hasCustomPrompt="1"/>
          </p:nvPr>
        </p:nvSpPr>
        <p:spPr>
          <a:xfrm>
            <a:off x="599736" y="5337426"/>
            <a:ext cx="4338024" cy="1063374"/>
          </a:xfrm>
        </p:spPr>
        <p:txBody>
          <a:bodyPr>
            <a:normAutofit/>
          </a:bodyPr>
          <a:lstStyle>
            <a:lvl1pPr marL="0" indent="0">
              <a:spcBef>
                <a:spcPts val="0"/>
              </a:spcBef>
              <a:spcAft>
                <a:spcPts val="0"/>
              </a:spcAft>
              <a:buNone/>
              <a:defRPr sz="1500" b="1">
                <a:solidFill>
                  <a:schemeClr val="bg1"/>
                </a:solidFill>
              </a:defRPr>
            </a:lvl1pPr>
          </a:lstStyle>
          <a:p>
            <a:pPr lvl="0"/>
            <a:r>
              <a:rPr lang="en-US" dirty="0"/>
              <a:t>Presenter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6090" y="5817796"/>
            <a:ext cx="2447671" cy="578092"/>
          </a:xfrm>
          <a:prstGeom prst="rect">
            <a:avLst/>
          </a:prstGeom>
        </p:spPr>
      </p:pic>
      <p:sp>
        <p:nvSpPr>
          <p:cNvPr id="12" name="Text Placeholder 11"/>
          <p:cNvSpPr>
            <a:spLocks noGrp="1"/>
          </p:cNvSpPr>
          <p:nvPr>
            <p:ph type="body" sz="quarter" idx="14" hasCustomPrompt="1"/>
          </p:nvPr>
        </p:nvSpPr>
        <p:spPr>
          <a:xfrm>
            <a:off x="3079750" y="3653359"/>
            <a:ext cx="2992521" cy="344904"/>
          </a:xfrm>
        </p:spPr>
        <p:txBody>
          <a:bodyPr>
            <a:normAutofit/>
          </a:bodyPr>
          <a:lstStyle>
            <a:lvl1pPr marL="0" indent="0" algn="ctr">
              <a:buNone/>
              <a:defRPr sz="1400">
                <a:solidFill>
                  <a:schemeClr val="accent2"/>
                </a:solidFill>
              </a:defRPr>
            </a:lvl1pPr>
          </a:lstStyle>
          <a:p>
            <a:pPr lvl="0"/>
            <a:r>
              <a:rPr lang="en-US" dirty="0"/>
              <a:t>DATE</a:t>
            </a:r>
          </a:p>
        </p:txBody>
      </p:sp>
    </p:spTree>
    <p:extLst>
      <p:ext uri="{BB962C8B-B14F-4D97-AF65-F5344CB8AC3E}">
        <p14:creationId xmlns:p14="http://schemas.microsoft.com/office/powerpoint/2010/main" val="382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32" userDrawn="1">
          <p15:clr>
            <a:srgbClr val="FBAE40"/>
          </p15:clr>
        </p15:guide>
        <p15:guide id="2" pos="432" userDrawn="1">
          <p15:clr>
            <a:srgbClr val="FBAE40"/>
          </p15:clr>
        </p15:guide>
        <p15:guide id="3" pos="5328" userDrawn="1">
          <p15:clr>
            <a:srgbClr val="FBAE40"/>
          </p15:clr>
        </p15:guide>
        <p15:guide id="4" orient="horz" pos="288" userDrawn="1">
          <p15:clr>
            <a:srgbClr val="FBAE40"/>
          </p15:clr>
        </p15:guide>
        <p15:guide id="5" orient="horz" pos="1008" userDrawn="1">
          <p15:clr>
            <a:srgbClr val="FBAE40"/>
          </p15:clr>
        </p15:guide>
        <p15:guide id="6" orient="horz" pos="20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bo Slide A-2">
    <p:spTree>
      <p:nvGrpSpPr>
        <p:cNvPr id="1" name=""/>
        <p:cNvGrpSpPr/>
        <p:nvPr/>
      </p:nvGrpSpPr>
      <p:grpSpPr>
        <a:xfrm>
          <a:off x="0" y="0"/>
          <a:ext cx="0" cy="0"/>
          <a:chOff x="0" y="0"/>
          <a:chExt cx="0" cy="0"/>
        </a:xfrm>
      </p:grpSpPr>
      <p:sp>
        <p:nvSpPr>
          <p:cNvPr id="18" name="Rectangle 17"/>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solidFill>
                  <a:schemeClr val="bg1"/>
                </a:solidFill>
              </a:defRPr>
            </a:lvl1pPr>
          </a:lstStyle>
          <a:p>
            <a:pPr lvl="0"/>
            <a:r>
              <a:rPr lang="en-US"/>
              <a:t>Edit Master text styles</a:t>
            </a:r>
          </a:p>
        </p:txBody>
      </p:sp>
      <p:sp>
        <p:nvSpPr>
          <p:cNvPr id="15"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6"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4" name="TextBox 2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24399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bo Slide B-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56173"/>
            <a:ext cx="7772400" cy="628650"/>
          </a:xfrm>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bg1">
              <a:lumMod val="85000"/>
            </a:schemeClr>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15" name="Picture Placeholder 9"/>
          <p:cNvSpPr>
            <a:spLocks noGrp="1"/>
          </p:cNvSpPr>
          <p:nvPr>
            <p:ph type="pic" sz="quarter" idx="21"/>
          </p:nvPr>
        </p:nvSpPr>
        <p:spPr>
          <a:xfrm>
            <a:off x="6715690"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accent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lvl1pPr>
          </a:lstStyle>
          <a:p>
            <a:pPr lvl="0"/>
            <a:r>
              <a:rPr lang="en-US"/>
              <a:t>Edit Master text styles</a:t>
            </a:r>
          </a:p>
        </p:txBody>
      </p:sp>
      <p:sp>
        <p:nvSpPr>
          <p:cNvPr id="21"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2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3" name="TextBox 2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6817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bo Slide B-2">
    <p:spTree>
      <p:nvGrpSpPr>
        <p:cNvPr id="1" name=""/>
        <p:cNvGrpSpPr/>
        <p:nvPr/>
      </p:nvGrpSpPr>
      <p:grpSpPr>
        <a:xfrm>
          <a:off x="0" y="0"/>
          <a:ext cx="0" cy="0"/>
          <a:chOff x="0" y="0"/>
          <a:chExt cx="0" cy="0"/>
        </a:xfrm>
      </p:grpSpPr>
      <p:sp>
        <p:nvSpPr>
          <p:cNvPr id="21" name="Rectangle 20"/>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685800" y="256173"/>
            <a:ext cx="7772400" cy="628650"/>
          </a:xfrm>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15" name="Picture Placeholder 9"/>
          <p:cNvSpPr>
            <a:spLocks noGrp="1"/>
          </p:cNvSpPr>
          <p:nvPr>
            <p:ph type="pic" sz="quarter" idx="21"/>
          </p:nvPr>
        </p:nvSpPr>
        <p:spPr>
          <a:xfrm>
            <a:off x="6715690"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bg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solidFill>
                  <a:schemeClr val="bg1"/>
                </a:solidFill>
              </a:defRPr>
            </a:lvl1pPr>
          </a:lstStyle>
          <a:p>
            <a:pPr lvl="0"/>
            <a:r>
              <a:rPr lang="en-US"/>
              <a:t>Edit Master text styles</a:t>
            </a:r>
          </a:p>
        </p:txBody>
      </p:sp>
      <p:sp>
        <p:nvSpPr>
          <p:cNvPr id="16"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7"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02512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61858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705" y="6262634"/>
            <a:ext cx="2019609" cy="476993"/>
          </a:xfrm>
          <a:prstGeom prst="rect">
            <a:avLst/>
          </a:prstGeom>
        </p:spPr>
      </p:pic>
      <p:sp>
        <p:nvSpPr>
          <p:cNvPr id="10" name="Rectangle 9"/>
          <p:cNvSpPr/>
          <p:nvPr userDrawn="1"/>
        </p:nvSpPr>
        <p:spPr>
          <a:xfrm>
            <a:off x="6807367"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
        <p:nvSpPr>
          <p:cNvPr id="7" name="Text Placeholder 7"/>
          <p:cNvSpPr>
            <a:spLocks noGrp="1"/>
          </p:cNvSpPr>
          <p:nvPr>
            <p:ph type="body" sz="quarter" idx="13" hasCustomPrompt="1"/>
          </p:nvPr>
        </p:nvSpPr>
        <p:spPr>
          <a:xfrm>
            <a:off x="2880815" y="6262634"/>
            <a:ext cx="3785992" cy="556922"/>
          </a:xfrm>
        </p:spPr>
        <p:txBody>
          <a:bodyPr>
            <a:normAutofit/>
          </a:bodyPr>
          <a:lstStyle>
            <a:lvl1pPr marL="0" indent="0">
              <a:spcBef>
                <a:spcPts val="0"/>
              </a:spcBef>
              <a:spcAft>
                <a:spcPts val="0"/>
              </a:spcAft>
              <a:buNone/>
              <a:defRPr sz="1500" b="0" baseline="0">
                <a:solidFill>
                  <a:schemeClr val="bg1"/>
                </a:solidFill>
              </a:defRPr>
            </a:lvl1pPr>
          </a:lstStyle>
          <a:p>
            <a:pPr lvl="0"/>
            <a:r>
              <a:rPr lang="en-US" dirty="0"/>
              <a:t>Click to edit text</a:t>
            </a:r>
          </a:p>
        </p:txBody>
      </p:sp>
    </p:spTree>
    <p:extLst>
      <p:ext uri="{BB962C8B-B14F-4D97-AF65-F5344CB8AC3E}">
        <p14:creationId xmlns:p14="http://schemas.microsoft.com/office/powerpoint/2010/main" val="41653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6256"/>
          <a:stretch/>
        </p:blipFill>
        <p:spPr>
          <a:xfrm>
            <a:off x="0" y="0"/>
            <a:ext cx="9144000" cy="535520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312" y="5592845"/>
            <a:ext cx="2019609" cy="476993"/>
          </a:xfrm>
          <a:prstGeom prst="rect">
            <a:avLst/>
          </a:prstGeom>
        </p:spPr>
      </p:pic>
      <p:sp>
        <p:nvSpPr>
          <p:cNvPr id="10" name="Rectangle 9"/>
          <p:cNvSpPr/>
          <p:nvPr userDrawn="1"/>
        </p:nvSpPr>
        <p:spPr>
          <a:xfrm>
            <a:off x="7173281"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Tree>
    <p:extLst>
      <p:ext uri="{BB962C8B-B14F-4D97-AF65-F5344CB8AC3E}">
        <p14:creationId xmlns:p14="http://schemas.microsoft.com/office/powerpoint/2010/main" val="23469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758"/>
            <a:ext cx="9144000" cy="6857999"/>
          </a:xfrm>
          <a:prstGeom prst="rect">
            <a:avLst/>
          </a:prstGeom>
        </p:spPr>
      </p:pic>
      <p:sp>
        <p:nvSpPr>
          <p:cNvPr id="2" name="Title 1"/>
          <p:cNvSpPr>
            <a:spLocks noGrp="1"/>
          </p:cNvSpPr>
          <p:nvPr>
            <p:ph type="title" hasCustomPrompt="1"/>
          </p:nvPr>
        </p:nvSpPr>
        <p:spPr>
          <a:xfrm>
            <a:off x="484981" y="312820"/>
            <a:ext cx="8165433" cy="2230355"/>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4" name="Footer Placeholder 3"/>
          <p:cNvSpPr>
            <a:spLocks noGrp="1"/>
          </p:cNvSpPr>
          <p:nvPr>
            <p:ph type="ftr" sz="quarter" idx="11"/>
          </p:nvPr>
        </p:nvSpPr>
        <p:spPr/>
        <p:txBody>
          <a:bodyPr/>
          <a:lstStyle>
            <a:lvl1pPr>
              <a:defRPr b="1">
                <a:solidFill>
                  <a:schemeClr val="accent1"/>
                </a:solidFill>
              </a:defRPr>
            </a:lvl1pPr>
          </a:lstStyle>
          <a:p>
            <a:r>
              <a:rPr lang="en-US" dirty="0"/>
              <a:t>alleninstitute.org | brain-map.org</a:t>
            </a:r>
          </a:p>
        </p:txBody>
      </p:sp>
      <p:sp>
        <p:nvSpPr>
          <p:cNvPr id="5" name="Slide Number Placeholder 4"/>
          <p:cNvSpPr>
            <a:spLocks noGrp="1"/>
          </p:cNvSpPr>
          <p:nvPr>
            <p:ph type="sldNum" sz="quarter" idx="12"/>
          </p:nvPr>
        </p:nvSpPr>
        <p:spPr/>
        <p:txBody>
          <a:bodyPr/>
          <a:lstStyle>
            <a:lvl1pPr>
              <a:defRPr b="1">
                <a:solidFill>
                  <a:schemeClr val="accent1"/>
                </a:solidFill>
              </a:defRPr>
            </a:lvl1pPr>
          </a:lstStyle>
          <a:p>
            <a:fld id="{50FD97DE-01AB-4708-81E4-3268D90D61F9}" type="slidenum">
              <a:rPr lang="en-US" smtClean="0"/>
              <a:pPr/>
              <a:t>‹#›</a:t>
            </a:fld>
            <a:endParaRPr lang="en-US"/>
          </a:p>
        </p:txBody>
      </p:sp>
      <p:sp>
        <p:nvSpPr>
          <p:cNvPr id="7" name="Text Placeholder 6"/>
          <p:cNvSpPr>
            <a:spLocks noGrp="1"/>
          </p:cNvSpPr>
          <p:nvPr>
            <p:ph type="body" sz="quarter" idx="13"/>
          </p:nvPr>
        </p:nvSpPr>
        <p:spPr>
          <a:xfrm>
            <a:off x="472741" y="2630488"/>
            <a:ext cx="8189913" cy="3273424"/>
          </a:xfrm>
        </p:spPr>
        <p:txBody>
          <a:bodyPr>
            <a:normAutofit/>
          </a:bodyPr>
          <a:lstStyle>
            <a:lvl1pPr marL="0" indent="0" algn="ctr">
              <a:spcBef>
                <a:spcPts val="1200"/>
              </a:spcBef>
              <a:spcAft>
                <a:spcPts val="600"/>
              </a:spcAft>
              <a:buNone/>
              <a:defRPr sz="2000"/>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10" name="TextBox 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4991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5" y="-64548"/>
            <a:ext cx="9230064" cy="6922548"/>
          </a:xfrm>
          <a:prstGeom prst="rect">
            <a:avLst/>
          </a:prstGeom>
        </p:spPr>
      </p:pic>
      <p:sp>
        <p:nvSpPr>
          <p:cNvPr id="2" name="Title 1"/>
          <p:cNvSpPr>
            <a:spLocks noGrp="1"/>
          </p:cNvSpPr>
          <p:nvPr>
            <p:ph type="title"/>
          </p:nvPr>
        </p:nvSpPr>
        <p:spPr>
          <a:xfrm>
            <a:off x="679993" y="1181100"/>
            <a:ext cx="7772400" cy="1362075"/>
          </a:xfrm>
        </p:spPr>
        <p:txBody>
          <a:bodyPr anchor="b" anchorCtr="0"/>
          <a:lstStyle>
            <a:lvl1pPr algn="ctr">
              <a:lnSpc>
                <a:spcPct val="80000"/>
              </a:lnSpc>
              <a:defRPr sz="48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9993" y="2630488"/>
            <a:ext cx="7772400" cy="2551112"/>
          </a:xfrm>
        </p:spPr>
        <p:txBody>
          <a:bodyPr anchor="t" anchorCtr="0"/>
          <a:lstStyle>
            <a:lvl1pPr marL="0" indent="0" algn="ctr">
              <a:spcBef>
                <a:spcPts val="1200"/>
              </a:spcBef>
              <a:spcAft>
                <a:spcPts val="600"/>
              </a:spcAft>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1"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2"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
        <p:nvSpPr>
          <p:cNvPr id="14" name="TextBox 1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spTree>
    <p:extLst>
      <p:ext uri="{BB962C8B-B14F-4D97-AF65-F5344CB8AC3E}">
        <p14:creationId xmlns:p14="http://schemas.microsoft.com/office/powerpoint/2010/main" val="8148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49240"/>
            <a:ext cx="9144000" cy="1508760"/>
          </a:xfrm>
          <a:prstGeom prst="rect">
            <a:avLst/>
          </a:prstGeom>
        </p:spPr>
      </p:pic>
      <p:sp>
        <p:nvSpPr>
          <p:cNvPr id="2" name="Title 1"/>
          <p:cNvSpPr>
            <a:spLocks noGrp="1"/>
          </p:cNvSpPr>
          <p:nvPr>
            <p:ph type="title"/>
          </p:nvPr>
        </p:nvSpPr>
        <p:spPr>
          <a:xfrm>
            <a:off x="1812758" y="5614736"/>
            <a:ext cx="5526505" cy="802105"/>
          </a:xfrm>
        </p:spPr>
        <p:txBody>
          <a:bodyPr anchor="ctr" anchorCtr="0"/>
          <a:lstStyle>
            <a:lvl1pPr algn="ctr">
              <a:lnSpc>
                <a:spcPct val="90000"/>
              </a:lnSpc>
              <a:defRPr sz="1800" b="1">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1"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383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13" name="Text Placeholder 12"/>
          <p:cNvSpPr>
            <a:spLocks noGrp="1"/>
          </p:cNvSpPr>
          <p:nvPr>
            <p:ph type="body" sz="quarter" idx="13"/>
          </p:nvPr>
        </p:nvSpPr>
        <p:spPr>
          <a:xfrm>
            <a:off x="685800" y="1104900"/>
            <a:ext cx="7772400" cy="4940898"/>
          </a:xfrm>
        </p:spPr>
        <p:txBody>
          <a:bodyPr/>
          <a:lstStyle>
            <a:lvl1pPr marL="0" indent="0">
              <a:buNone/>
              <a:defRPr sz="2000" b="1"/>
            </a:lvl1pPr>
            <a:lvl2pPr marL="457200" indent="-223838">
              <a:buFont typeface="Arial" panose="020B0604020202020204" pitchFamily="34" charset="0"/>
              <a:buChar char="•"/>
              <a:defRPr sz="1600"/>
            </a:lvl2pPr>
            <a:lvl3pPr marL="690563" indent="-177800">
              <a:buFont typeface="Arial" panose="020B0604020202020204" pitchFamily="34" charset="0"/>
              <a:buChar char="−"/>
              <a:defRPr sz="1400"/>
            </a:lvl3pPr>
          </a:lstStyle>
          <a:p>
            <a:pPr lvl="0"/>
            <a:r>
              <a:rPr lang="en-US"/>
              <a:t>Edit Master text styles</a:t>
            </a:r>
          </a:p>
          <a:p>
            <a:pPr lvl="1"/>
            <a:r>
              <a:rPr lang="en-US"/>
              <a:t>Second level</a:t>
            </a:r>
          </a:p>
          <a:p>
            <a:pPr lvl="2"/>
            <a:r>
              <a:rPr lang="en-US"/>
              <a:t>Third level</a:t>
            </a:r>
          </a:p>
        </p:txBody>
      </p:sp>
      <p:sp>
        <p:nvSpPr>
          <p:cNvPr id="10"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1"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2" name="TextBox 1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90570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457200"/>
            <a:ext cx="7772400" cy="1763239"/>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7" name="Text Placeholder 6"/>
          <p:cNvSpPr>
            <a:spLocks noGrp="1"/>
          </p:cNvSpPr>
          <p:nvPr>
            <p:ph type="body" sz="quarter" idx="13"/>
          </p:nvPr>
        </p:nvSpPr>
        <p:spPr>
          <a:xfrm>
            <a:off x="685800" y="2630488"/>
            <a:ext cx="7772400" cy="3273424"/>
          </a:xfrm>
        </p:spPr>
        <p:txBody>
          <a:bodyPr>
            <a:normAutofit/>
          </a:bodyPr>
          <a:lstStyle>
            <a:lvl1pPr marL="0" indent="0" algn="ctr">
              <a:spcBef>
                <a:spcPts val="1200"/>
              </a:spcBef>
              <a:spcAft>
                <a:spcPts val="600"/>
              </a:spcAft>
              <a:buNone/>
              <a:defRPr sz="2000">
                <a:solidFill>
                  <a:schemeClr val="accent1"/>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9"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6019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0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769707" y="1122363"/>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69707"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69707"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69707"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7"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8"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7799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hotos BLAC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9" name="Picture Placeholder 6"/>
          <p:cNvSpPr>
            <a:spLocks noGrp="1"/>
          </p:cNvSpPr>
          <p:nvPr>
            <p:ph type="pic" sz="quarter" idx="14"/>
          </p:nvPr>
        </p:nvSpPr>
        <p:spPr>
          <a:xfrm>
            <a:off x="4758949"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58949"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58949"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58949"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9"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20"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2" name="TextBox 2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11626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bo Slide A-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lvl1pPr>
          </a:lstStyle>
          <a:p>
            <a:pPr lvl="0"/>
            <a:r>
              <a:rPr lang="en-US"/>
              <a:t>Edit Master text styles</a:t>
            </a:r>
          </a:p>
        </p:txBody>
      </p:sp>
      <p:sp>
        <p:nvSpPr>
          <p:cNvPr id="18"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9"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0" name="TextBox 1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7239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56173"/>
            <a:ext cx="7772400" cy="62865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85800" y="1125955"/>
            <a:ext cx="7772400" cy="50403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1" y="6472989"/>
            <a:ext cx="7916778" cy="184318"/>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alleninstitute.org | brain-map.org</a:t>
            </a:r>
            <a:endParaRPr lang="en-US" dirty="0"/>
          </a:p>
        </p:txBody>
      </p:sp>
      <p:sp>
        <p:nvSpPr>
          <p:cNvPr id="6" name="Slide Number Placeholder 5"/>
          <p:cNvSpPr>
            <a:spLocks noGrp="1"/>
          </p:cNvSpPr>
          <p:nvPr>
            <p:ph type="sldNum" sz="quarter" idx="4"/>
          </p:nvPr>
        </p:nvSpPr>
        <p:spPr>
          <a:xfrm>
            <a:off x="40106" y="6472989"/>
            <a:ext cx="296778" cy="184318"/>
          </a:xfrm>
          <a:prstGeom prst="rect">
            <a:avLst/>
          </a:prstGeom>
        </p:spPr>
        <p:txBody>
          <a:bodyPr vert="horz" lIns="0" tIns="0" rIns="0" bIns="0" rtlCol="0" anchor="b" anchorCtr="0"/>
          <a:lstStyle>
            <a:lvl1pPr algn="r">
              <a:defRPr sz="800">
                <a:solidFill>
                  <a:schemeClr val="tx1">
                    <a:lumMod val="65000"/>
                    <a:lumOff val="35000"/>
                  </a:schemeClr>
                </a:solidFill>
              </a:defRPr>
            </a:lvl1pPr>
          </a:lstStyle>
          <a:p>
            <a:fld id="{50FD97DE-01AB-4708-81E4-3268D90D61F9}" type="slidenum">
              <a:rPr lang="en-US" smtClean="0"/>
              <a:pPr/>
              <a:t>‹#›</a:t>
            </a:fld>
            <a:endParaRPr lang="en-US" dirty="0"/>
          </a:p>
        </p:txBody>
      </p:sp>
    </p:spTree>
    <p:extLst>
      <p:ext uri="{BB962C8B-B14F-4D97-AF65-F5344CB8AC3E}">
        <p14:creationId xmlns:p14="http://schemas.microsoft.com/office/powerpoint/2010/main" val="408165100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60" r:id="rId6"/>
    <p:sldLayoutId id="2147483678" r:id="rId7"/>
    <p:sldLayoutId id="2147483679" r:id="rId8"/>
    <p:sldLayoutId id="2147483664" r:id="rId9"/>
    <p:sldLayoutId id="2147483671" r:id="rId10"/>
    <p:sldLayoutId id="2147483666" r:id="rId11"/>
    <p:sldLayoutId id="2147483672" r:id="rId12"/>
    <p:sldLayoutId id="2147483680" r:id="rId13"/>
    <p:sldLayoutId id="21474836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2600" b="1" kern="1200">
          <a:solidFill>
            <a:schemeClr val="tx2"/>
          </a:solidFill>
          <a:latin typeface="+mj-lt"/>
          <a:ea typeface="+mj-ea"/>
          <a:cs typeface="+mj-cs"/>
        </a:defRPr>
      </a:lvl1pPr>
    </p:titleStyle>
    <p:body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F26B43"/>
          </p15:clr>
        </p15:guide>
        <p15:guide id="2" pos="5328" userDrawn="1">
          <p15:clr>
            <a:srgbClr val="F26B43"/>
          </p15:clr>
        </p15:guide>
        <p15:guide id="3" orient="horz" pos="288" userDrawn="1">
          <p15:clr>
            <a:srgbClr val="F26B43"/>
          </p15:clr>
        </p15:guide>
        <p15:guide id="4"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gelfan2/RADS_coding_classe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www.flickr.com/photos/awholelotofnothing/2213772664/"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hyperlink" Target="https://www.khanacademy.org/computing/computer-programming" TargetMode="External"/><Relationship Id="rId1" Type="http://schemas.openxmlformats.org/officeDocument/2006/relationships/slideLayout" Target="../slideLayouts/slideLayout4.xml"/><Relationship Id="rId4" Type="http://schemas.openxmlformats.org/officeDocument/2006/relationships/hyperlink" Target="https://www.coursera.org/courses?query=pyth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Programming</a:t>
            </a:r>
          </a:p>
        </p:txBody>
      </p:sp>
      <p:sp>
        <p:nvSpPr>
          <p:cNvPr id="3" name="Subtitle 2"/>
          <p:cNvSpPr>
            <a:spLocks noGrp="1"/>
          </p:cNvSpPr>
          <p:nvPr>
            <p:ph type="subTitle" idx="1"/>
          </p:nvPr>
        </p:nvSpPr>
        <p:spPr>
          <a:xfrm>
            <a:off x="685800" y="2763785"/>
            <a:ext cx="7772400" cy="838199"/>
          </a:xfrm>
        </p:spPr>
        <p:txBody>
          <a:bodyPr/>
          <a:lstStyle/>
          <a:p>
            <a:r>
              <a:rPr lang="en-US" dirty="0"/>
              <a:t>Class 1: Welcome!</a:t>
            </a:r>
          </a:p>
          <a:p>
            <a:endParaRPr lang="en-US" dirty="0"/>
          </a:p>
          <a:p>
            <a:endParaRPr lang="en-US" dirty="0"/>
          </a:p>
        </p:txBody>
      </p:sp>
      <p:sp>
        <p:nvSpPr>
          <p:cNvPr id="4" name="Text Placeholder 3"/>
          <p:cNvSpPr>
            <a:spLocks noGrp="1"/>
          </p:cNvSpPr>
          <p:nvPr>
            <p:ph type="body" sz="quarter" idx="13"/>
          </p:nvPr>
        </p:nvSpPr>
        <p:spPr/>
        <p:txBody>
          <a:bodyPr/>
          <a:lstStyle/>
          <a:p>
            <a:r>
              <a:rPr lang="en-US" dirty="0"/>
              <a:t>Emily Gelfand</a:t>
            </a:r>
          </a:p>
          <a:p>
            <a:r>
              <a:rPr lang="en-US" dirty="0"/>
              <a:t>Emily Joyce</a:t>
            </a:r>
          </a:p>
          <a:p>
            <a:r>
              <a:rPr lang="en-US" dirty="0"/>
              <a:t>Clark Roll</a:t>
            </a:r>
          </a:p>
        </p:txBody>
      </p:sp>
      <p:sp>
        <p:nvSpPr>
          <p:cNvPr id="5" name="Text Placeholder 4"/>
          <p:cNvSpPr>
            <a:spLocks noGrp="1"/>
          </p:cNvSpPr>
          <p:nvPr>
            <p:ph type="body" sz="quarter" idx="14"/>
          </p:nvPr>
        </p:nvSpPr>
        <p:spPr/>
        <p:txBody>
          <a:bodyPr/>
          <a:lstStyle/>
          <a:p>
            <a:r>
              <a:rPr lang="en-US" dirty="0"/>
              <a:t>June 2021</a:t>
            </a:r>
          </a:p>
        </p:txBody>
      </p:sp>
    </p:spTree>
    <p:extLst>
      <p:ext uri="{BB962C8B-B14F-4D97-AF65-F5344CB8AC3E}">
        <p14:creationId xmlns:p14="http://schemas.microsoft.com/office/powerpoint/2010/main" val="321705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70B3-BD6E-CE4C-AA45-36BB80770F5B}"/>
              </a:ext>
            </a:extLst>
          </p:cNvPr>
          <p:cNvSpPr>
            <a:spLocks noGrp="1"/>
          </p:cNvSpPr>
          <p:nvPr>
            <p:ph type="title"/>
          </p:nvPr>
        </p:nvSpPr>
        <p:spPr/>
        <p:txBody>
          <a:bodyPr/>
          <a:lstStyle/>
          <a:p>
            <a:r>
              <a:rPr lang="en-US" dirty="0"/>
              <a:t>What can you do with python?</a:t>
            </a:r>
          </a:p>
        </p:txBody>
      </p:sp>
      <p:sp>
        <p:nvSpPr>
          <p:cNvPr id="3" name="Text Placeholder 2">
            <a:extLst>
              <a:ext uri="{FF2B5EF4-FFF2-40B4-BE49-F238E27FC236}">
                <a16:creationId xmlns:a16="http://schemas.microsoft.com/office/drawing/2014/main" id="{4C97D9B1-2C99-1A4A-ACAC-CB984DCCD274}"/>
              </a:ext>
            </a:extLst>
          </p:cNvPr>
          <p:cNvSpPr>
            <a:spLocks noGrp="1"/>
          </p:cNvSpPr>
          <p:nvPr>
            <p:ph type="body" sz="quarter" idx="13"/>
          </p:nvPr>
        </p:nvSpPr>
        <p:spPr/>
        <p:txBody>
          <a:bodyPr>
            <a:normAutofit fontScale="92500" lnSpcReduction="20000"/>
          </a:bodyPr>
          <a:lstStyle/>
          <a:p>
            <a:pPr lvl="0"/>
            <a:r>
              <a:rPr lang="en-US" dirty="0">
                <a:solidFill>
                  <a:srgbClr val="003056"/>
                </a:solidFill>
              </a:rPr>
              <a:t>Automate simple tasks</a:t>
            </a:r>
          </a:p>
          <a:p>
            <a:pPr marL="285750" lvl="0" indent="-285750">
              <a:buFont typeface="Arial" panose="020B0604020202020204" pitchFamily="34" charset="0"/>
              <a:buChar char="•"/>
            </a:pPr>
            <a:r>
              <a:rPr lang="en-US" sz="1600" b="0" dirty="0">
                <a:solidFill>
                  <a:srgbClr val="003056"/>
                </a:solidFill>
              </a:rPr>
              <a:t>Searching for files and editing them all in the same way </a:t>
            </a:r>
          </a:p>
          <a:p>
            <a:pPr marL="285750" lvl="0" indent="-285750">
              <a:buFont typeface="Arial" panose="020B0604020202020204" pitchFamily="34" charset="0"/>
              <a:buChar char="•"/>
            </a:pPr>
            <a:r>
              <a:rPr lang="en-US" sz="1600" b="0" dirty="0">
                <a:solidFill>
                  <a:srgbClr val="003056"/>
                </a:solidFill>
              </a:rPr>
              <a:t>Scraping information from a website</a:t>
            </a:r>
          </a:p>
          <a:p>
            <a:pPr marL="285750" lvl="0" indent="-285750">
              <a:buFont typeface="Arial" panose="020B0604020202020204" pitchFamily="34" charset="0"/>
              <a:buChar char="•"/>
            </a:pPr>
            <a:r>
              <a:rPr lang="en-US" sz="1600" b="0" dirty="0">
                <a:solidFill>
                  <a:srgbClr val="003056"/>
                </a:solidFill>
              </a:rPr>
              <a:t>Reading and editing excel files</a:t>
            </a:r>
          </a:p>
          <a:p>
            <a:pPr marL="285750" lvl="0" indent="-285750">
              <a:buFont typeface="Arial" panose="020B0604020202020204" pitchFamily="34" charset="0"/>
              <a:buChar char="•"/>
            </a:pPr>
            <a:r>
              <a:rPr lang="en-US" sz="1600" b="0" dirty="0">
                <a:solidFill>
                  <a:srgbClr val="003056"/>
                </a:solidFill>
              </a:rPr>
              <a:t>Work with PDFs</a:t>
            </a:r>
          </a:p>
          <a:p>
            <a:pPr marL="285750" lvl="0" indent="-285750">
              <a:buFont typeface="Arial" panose="020B0604020202020204" pitchFamily="34" charset="0"/>
              <a:buChar char="•"/>
            </a:pPr>
            <a:r>
              <a:rPr lang="en-US" sz="1600" b="0" dirty="0">
                <a:solidFill>
                  <a:srgbClr val="003056"/>
                </a:solidFill>
              </a:rPr>
              <a:t>Automate emails and text messages</a:t>
            </a:r>
          </a:p>
          <a:p>
            <a:pPr marL="285750" lvl="0" indent="-285750">
              <a:buFont typeface="Arial" panose="020B0604020202020204" pitchFamily="34" charset="0"/>
              <a:buChar char="•"/>
            </a:pPr>
            <a:r>
              <a:rPr lang="en-US" sz="1600" b="0" dirty="0">
                <a:solidFill>
                  <a:srgbClr val="003056"/>
                </a:solidFill>
              </a:rPr>
              <a:t>Fill out forms</a:t>
            </a:r>
          </a:p>
          <a:p>
            <a:pPr lvl="0"/>
            <a:r>
              <a:rPr lang="en-US" dirty="0">
                <a:solidFill>
                  <a:srgbClr val="003056"/>
                </a:solidFill>
              </a:rPr>
              <a:t>Data Science and Machine Learning</a:t>
            </a:r>
          </a:p>
          <a:p>
            <a:pPr marL="285750" lvl="0" indent="-285750">
              <a:buFont typeface="Arial" panose="020B0604020202020204" pitchFamily="34" charset="0"/>
              <a:buChar char="•"/>
            </a:pPr>
            <a:r>
              <a:rPr lang="en-US" sz="1600" b="0" dirty="0">
                <a:solidFill>
                  <a:srgbClr val="003056"/>
                </a:solidFill>
              </a:rPr>
              <a:t>Analyze large data files</a:t>
            </a:r>
          </a:p>
          <a:p>
            <a:pPr marL="285750" lvl="0" indent="-285750">
              <a:buFont typeface="Arial" panose="020B0604020202020204" pitchFamily="34" charset="0"/>
              <a:buChar char="•"/>
            </a:pPr>
            <a:r>
              <a:rPr lang="en-US" sz="1600" b="0" dirty="0">
                <a:solidFill>
                  <a:srgbClr val="003056"/>
                </a:solidFill>
              </a:rPr>
              <a:t>Create visualizations</a:t>
            </a:r>
          </a:p>
          <a:p>
            <a:pPr marL="285750" lvl="0" indent="-285750">
              <a:buFont typeface="Arial" panose="020B0604020202020204" pitchFamily="34" charset="0"/>
              <a:buChar char="•"/>
            </a:pPr>
            <a:r>
              <a:rPr lang="en-US" sz="1600" b="0" dirty="0">
                <a:solidFill>
                  <a:srgbClr val="003056"/>
                </a:solidFill>
              </a:rPr>
              <a:t>Preform machine learning tasks </a:t>
            </a:r>
          </a:p>
          <a:p>
            <a:pPr marL="285750" lvl="0" indent="-285750">
              <a:buFont typeface="Arial" panose="020B0604020202020204" pitchFamily="34" charset="0"/>
              <a:buChar char="•"/>
            </a:pPr>
            <a:r>
              <a:rPr lang="en-US" sz="1600" b="0" dirty="0">
                <a:solidFill>
                  <a:srgbClr val="003056"/>
                </a:solidFill>
              </a:rPr>
              <a:t>Create and run predictive algorithms</a:t>
            </a:r>
          </a:p>
          <a:p>
            <a:pPr lvl="0"/>
            <a:r>
              <a:rPr lang="en-US" dirty="0">
                <a:solidFill>
                  <a:srgbClr val="003056"/>
                </a:solidFill>
              </a:rPr>
              <a:t>Create websites</a:t>
            </a:r>
          </a:p>
          <a:p>
            <a:pPr marL="285750" lvl="0" indent="-285750">
              <a:buFont typeface="Arial" panose="020B0604020202020204" pitchFamily="34" charset="0"/>
              <a:buChar char="•"/>
            </a:pPr>
            <a:r>
              <a:rPr lang="en-US" sz="1600" b="0" dirty="0">
                <a:solidFill>
                  <a:srgbClr val="003056"/>
                </a:solidFill>
              </a:rPr>
              <a:t>Handle the backend of a website and user data </a:t>
            </a:r>
          </a:p>
          <a:p>
            <a:pPr marL="285750" lvl="0" indent="-285750">
              <a:buFont typeface="Arial" panose="020B0604020202020204" pitchFamily="34" charset="0"/>
              <a:buChar char="•"/>
            </a:pPr>
            <a:r>
              <a:rPr lang="en-US" sz="1600" b="0" dirty="0">
                <a:solidFill>
                  <a:srgbClr val="003056"/>
                </a:solidFill>
              </a:rPr>
              <a:t>Create interactive dashboards for users</a:t>
            </a:r>
            <a:endParaRPr lang="en-US" dirty="0">
              <a:solidFill>
                <a:srgbClr val="003056"/>
              </a:solidFill>
            </a:endParaRPr>
          </a:p>
          <a:p>
            <a:pPr lvl="0"/>
            <a:endParaRPr lang="en-US" dirty="0">
              <a:solidFill>
                <a:srgbClr val="003056"/>
              </a:solidFill>
            </a:endParaRPr>
          </a:p>
          <a:p>
            <a:pPr lvl="0"/>
            <a:endParaRPr lang="en-US" dirty="0">
              <a:solidFill>
                <a:srgbClr val="003056"/>
              </a:solidFill>
            </a:endParaRPr>
          </a:p>
        </p:txBody>
      </p:sp>
      <p:sp>
        <p:nvSpPr>
          <p:cNvPr id="4" name="Footer Placeholder 3">
            <a:extLst>
              <a:ext uri="{FF2B5EF4-FFF2-40B4-BE49-F238E27FC236}">
                <a16:creationId xmlns:a16="http://schemas.microsoft.com/office/drawing/2014/main" id="{18A06CE4-A668-1E48-8EAA-F843F1F5E6ED}"/>
              </a:ext>
            </a:extLst>
          </p:cNvPr>
          <p:cNvSpPr>
            <a:spLocks noGrp="1"/>
          </p:cNvSpPr>
          <p:nvPr>
            <p:ph type="ftr" sz="quarter" idx="11"/>
          </p:nvPr>
        </p:nvSpPr>
        <p:spPr/>
        <p:txBody>
          <a:bodyPr/>
          <a:lstStyle/>
          <a:p>
            <a:r>
              <a:rPr lang="en-US" dirty="0" err="1"/>
              <a:t>alleninstitute.org</a:t>
            </a:r>
            <a:r>
              <a:rPr lang="en-US" dirty="0"/>
              <a:t> | brain-</a:t>
            </a:r>
            <a:r>
              <a:rPr lang="en-US" dirty="0" err="1"/>
              <a:t>map.org</a:t>
            </a:r>
            <a:endParaRPr lang="en-US" dirty="0"/>
          </a:p>
        </p:txBody>
      </p:sp>
      <p:sp>
        <p:nvSpPr>
          <p:cNvPr id="5" name="Slide Number Placeholder 4">
            <a:extLst>
              <a:ext uri="{FF2B5EF4-FFF2-40B4-BE49-F238E27FC236}">
                <a16:creationId xmlns:a16="http://schemas.microsoft.com/office/drawing/2014/main" id="{9899C489-ECC8-BE47-85E2-304534EAC7CD}"/>
              </a:ext>
            </a:extLst>
          </p:cNvPr>
          <p:cNvSpPr>
            <a:spLocks noGrp="1"/>
          </p:cNvSpPr>
          <p:nvPr>
            <p:ph type="sldNum" sz="quarter" idx="12"/>
          </p:nvPr>
        </p:nvSpPr>
        <p:spPr/>
        <p:txBody>
          <a:bodyPr/>
          <a:lstStyle/>
          <a:p>
            <a:fld id="{50FD97DE-01AB-4708-81E4-3268D90D61F9}" type="slidenum">
              <a:rPr lang="en-US" smtClean="0"/>
              <a:pPr/>
              <a:t>10</a:t>
            </a:fld>
            <a:endParaRPr lang="en-US"/>
          </a:p>
        </p:txBody>
      </p:sp>
    </p:spTree>
    <p:extLst>
      <p:ext uri="{BB962C8B-B14F-4D97-AF65-F5344CB8AC3E}">
        <p14:creationId xmlns:p14="http://schemas.microsoft.com/office/powerpoint/2010/main" val="32794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may differ, but also overlap heavily</a:t>
            </a:r>
          </a:p>
        </p:txBody>
      </p:sp>
      <p:pic>
        <p:nvPicPr>
          <p:cNvPr id="6" name="Picture 5"/>
          <p:cNvPicPr>
            <a:picLocks noChangeAspect="1"/>
          </p:cNvPicPr>
          <p:nvPr/>
        </p:nvPicPr>
        <p:blipFill>
          <a:blip r:embed="rId2"/>
          <a:stretch>
            <a:fillRect/>
          </a:stretch>
        </p:blipFill>
        <p:spPr>
          <a:xfrm>
            <a:off x="685799" y="753084"/>
            <a:ext cx="7688179" cy="5411107"/>
          </a:xfrm>
          <a:prstGeom prst="rect">
            <a:avLst/>
          </a:prstGeom>
        </p:spPr>
      </p:pic>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11</a:t>
            </a:fld>
            <a:endParaRPr lang="en-US"/>
          </a:p>
        </p:txBody>
      </p:sp>
    </p:spTree>
    <p:extLst>
      <p:ext uri="{BB962C8B-B14F-4D97-AF65-F5344CB8AC3E}">
        <p14:creationId xmlns:p14="http://schemas.microsoft.com/office/powerpoint/2010/main" val="341181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1"/>
            <a:ext cx="7772400" cy="1588068"/>
          </a:xfrm>
        </p:spPr>
        <p:txBody>
          <a:bodyPr>
            <a:normAutofit fontScale="85000" lnSpcReduction="20000"/>
          </a:bodyPr>
          <a:lstStyle/>
          <a:p>
            <a:pPr algn="l"/>
            <a:r>
              <a:rPr lang="en-US" dirty="0"/>
              <a:t>We are going to skip installing python for this class and instead practice coding in our browsers.</a:t>
            </a:r>
          </a:p>
          <a:p>
            <a:pPr marL="457200" indent="-457200" algn="l">
              <a:buAutoNum type="arabicPeriod"/>
            </a:pPr>
            <a:r>
              <a:rPr lang="en-US" dirty="0"/>
              <a:t>Go to </a:t>
            </a:r>
            <a:r>
              <a:rPr lang="en-US" dirty="0">
                <a:hlinkClick r:id="rId3">
                  <a:extLst>
                    <a:ext uri="{A12FA001-AC4F-418D-AE19-62706E023703}">
                      <ahyp:hlinkClr xmlns:ahyp="http://schemas.microsoft.com/office/drawing/2018/hyperlinkcolor" val="tx"/>
                    </a:ext>
                  </a:extLst>
                </a:hlinkClick>
              </a:rPr>
              <a:t>https://github.com/egelfan2/RADS_coding_classes</a:t>
            </a:r>
            <a:r>
              <a:rPr lang="en-US" dirty="0"/>
              <a:t> in your browser or click the link in the email from Monday (or in chat)</a:t>
            </a:r>
          </a:p>
          <a:p>
            <a:pPr marL="457200" indent="-457200" algn="l">
              <a:buAutoNum type="arabicPeriod"/>
            </a:pPr>
            <a:r>
              <a:rPr lang="en-US" dirty="0"/>
              <a:t>Click on launch | binder </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12</a:t>
            </a:fld>
            <a:endParaRPr lang="en-US"/>
          </a:p>
        </p:txBody>
      </p:sp>
      <p:pic>
        <p:nvPicPr>
          <p:cNvPr id="15" name="Picture 14" descr="Graphical user interface, text, application, email&#10;&#10;Description automatically generated">
            <a:extLst>
              <a:ext uri="{FF2B5EF4-FFF2-40B4-BE49-F238E27FC236}">
                <a16:creationId xmlns:a16="http://schemas.microsoft.com/office/drawing/2014/main" id="{D2CF720D-8566-E64C-96C9-F36925E9E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9494" y="2835190"/>
            <a:ext cx="4672192" cy="361404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3413694" y="5827013"/>
            <a:ext cx="847913" cy="216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2"/>
            <a:ext cx="7772400" cy="1293326"/>
          </a:xfrm>
        </p:spPr>
        <p:txBody>
          <a:bodyPr>
            <a:normAutofit lnSpcReduction="10000"/>
          </a:bodyPr>
          <a:lstStyle/>
          <a:p>
            <a:pPr marL="457200" indent="-457200" algn="l">
              <a:buAutoNum type="arabicPeriod"/>
            </a:pPr>
            <a:r>
              <a:rPr lang="en-US" dirty="0"/>
              <a:t>Click the </a:t>
            </a:r>
            <a:r>
              <a:rPr lang="en-US" dirty="0" err="1"/>
              <a:t>IntroPython</a:t>
            </a:r>
            <a:r>
              <a:rPr lang="en-US" dirty="0"/>
              <a:t> folder</a:t>
            </a:r>
          </a:p>
          <a:p>
            <a:pPr marL="457200" indent="-457200" algn="l">
              <a:buAutoNum type="arabicPeriod"/>
            </a:pPr>
            <a:r>
              <a:rPr lang="en-US" dirty="0"/>
              <a:t>Click on </a:t>
            </a:r>
            <a:r>
              <a:rPr lang="en-US" dirty="0" err="1"/>
              <a:t>IntrotoPython</a:t>
            </a:r>
            <a:r>
              <a:rPr lang="en-US" dirty="0"/>
              <a:t> to open the </a:t>
            </a:r>
            <a:r>
              <a:rPr lang="en-US" dirty="0" err="1"/>
              <a:t>jupyter</a:t>
            </a:r>
            <a:r>
              <a:rPr lang="en-US" dirty="0"/>
              <a:t> notebook file for today and Friday (we’ll go over this again then!)</a:t>
            </a:r>
          </a:p>
          <a:p>
            <a:pPr marL="342900" indent="-342900" algn="l">
              <a:buFontTx/>
              <a:buChar char="-"/>
            </a:pPr>
            <a:endParaRPr lang="en-US" dirty="0"/>
          </a:p>
          <a:p>
            <a:pPr algn="l"/>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13</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F1663BE-4E3B-2948-AB14-E806532373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765"/>
          <a:stretch/>
        </p:blipFill>
        <p:spPr>
          <a:xfrm>
            <a:off x="554489" y="2457520"/>
            <a:ext cx="4011704" cy="401546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24BB9DB-D190-914B-9E4E-5F9A42EEC9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657"/>
          <a:stretch/>
        </p:blipFill>
        <p:spPr>
          <a:xfrm>
            <a:off x="4714393" y="2457520"/>
            <a:ext cx="3931791" cy="401546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868849" y="3313996"/>
            <a:ext cx="1765294" cy="156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A9970A-B840-1A4E-88D0-5AC3845211F8}"/>
              </a:ext>
            </a:extLst>
          </p:cNvPr>
          <p:cNvSpPr/>
          <p:nvPr/>
        </p:nvSpPr>
        <p:spPr>
          <a:xfrm>
            <a:off x="4934121" y="3286626"/>
            <a:ext cx="1743516" cy="184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Viewing setup </a:t>
            </a:r>
          </a:p>
        </p:txBody>
      </p:sp>
      <p:sp>
        <p:nvSpPr>
          <p:cNvPr id="7" name="Text Placeholder 6"/>
          <p:cNvSpPr>
            <a:spLocks noGrp="1"/>
          </p:cNvSpPr>
          <p:nvPr>
            <p:ph type="body" idx="1"/>
          </p:nvPr>
        </p:nvSpPr>
        <p:spPr>
          <a:xfrm>
            <a:off x="679993" y="1223371"/>
            <a:ext cx="7772400" cy="5177429"/>
          </a:xfrm>
        </p:spPr>
        <p:txBody>
          <a:bodyPr>
            <a:normAutofit/>
          </a:bodyPr>
          <a:lstStyle/>
          <a:p>
            <a:pPr algn="l"/>
            <a:r>
              <a:rPr lang="en-US" dirty="0"/>
              <a:t>We suggest that you pull up the </a:t>
            </a:r>
            <a:r>
              <a:rPr lang="en-US" dirty="0" err="1"/>
              <a:t>jupyter</a:t>
            </a:r>
            <a:r>
              <a:rPr lang="en-US" dirty="0"/>
              <a:t> notebook to one side of your screen and watch the lecture slides on another side</a:t>
            </a:r>
          </a:p>
          <a:p>
            <a:pPr algn="l"/>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14</a:t>
            </a:fld>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1790B96F-1128-49C7-9431-34D981530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038" y="2143759"/>
            <a:ext cx="7510941" cy="3959743"/>
          </a:xfrm>
          <a:prstGeom prst="rect">
            <a:avLst/>
          </a:prstGeom>
        </p:spPr>
      </p:pic>
    </p:spTree>
    <p:extLst>
      <p:ext uri="{BB962C8B-B14F-4D97-AF65-F5344CB8AC3E}">
        <p14:creationId xmlns:p14="http://schemas.microsoft.com/office/powerpoint/2010/main" val="246719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0CEE-D8BA-4E4B-8646-49BB0F4B1C2D}"/>
              </a:ext>
            </a:extLst>
          </p:cNvPr>
          <p:cNvSpPr>
            <a:spLocks noGrp="1"/>
          </p:cNvSpPr>
          <p:nvPr>
            <p:ph type="title"/>
          </p:nvPr>
        </p:nvSpPr>
        <p:spPr/>
        <p:txBody>
          <a:bodyPr/>
          <a:lstStyle/>
          <a:p>
            <a:r>
              <a:rPr lang="en-US" dirty="0"/>
              <a:t>Navigating </a:t>
            </a:r>
            <a:r>
              <a:rPr lang="en-US" dirty="0" err="1"/>
              <a:t>jupyter</a:t>
            </a:r>
            <a:endParaRPr lang="en-US" dirty="0"/>
          </a:p>
        </p:txBody>
      </p:sp>
      <p:sp>
        <p:nvSpPr>
          <p:cNvPr id="3" name="Text Placeholder 2">
            <a:extLst>
              <a:ext uri="{FF2B5EF4-FFF2-40B4-BE49-F238E27FC236}">
                <a16:creationId xmlns:a16="http://schemas.microsoft.com/office/drawing/2014/main" id="{40DDFDFA-63FB-4D23-BF29-E63C4BAC4113}"/>
              </a:ext>
            </a:extLst>
          </p:cNvPr>
          <p:cNvSpPr>
            <a:spLocks noGrp="1"/>
          </p:cNvSpPr>
          <p:nvPr>
            <p:ph type="body" idx="1"/>
          </p:nvPr>
        </p:nvSpPr>
        <p:spPr/>
        <p:txBody>
          <a:bodyPr/>
          <a:lstStyle/>
          <a:p>
            <a:r>
              <a:rPr lang="en-US" dirty="0"/>
              <a:t>Full examples available at:  </a:t>
            </a:r>
          </a:p>
          <a:p>
            <a:r>
              <a:rPr lang="en-US" dirty="0"/>
              <a:t>https://jupyter-notebook.readthedocs.io/en/stable/examples/Notebook/Notebook%20Basics.html</a:t>
            </a:r>
          </a:p>
        </p:txBody>
      </p:sp>
      <p:sp>
        <p:nvSpPr>
          <p:cNvPr id="4" name="Footer Placeholder 3">
            <a:extLst>
              <a:ext uri="{FF2B5EF4-FFF2-40B4-BE49-F238E27FC236}">
                <a16:creationId xmlns:a16="http://schemas.microsoft.com/office/drawing/2014/main" id="{C8ADE617-06CE-42FE-AB4A-158FA548BF3D}"/>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E9C824E-E683-4C04-9E30-4DB382F6D722}"/>
              </a:ext>
            </a:extLst>
          </p:cNvPr>
          <p:cNvSpPr>
            <a:spLocks noGrp="1"/>
          </p:cNvSpPr>
          <p:nvPr>
            <p:ph type="sldNum" sz="quarter" idx="12"/>
          </p:nvPr>
        </p:nvSpPr>
        <p:spPr/>
        <p:txBody>
          <a:bodyPr/>
          <a:lstStyle/>
          <a:p>
            <a:fld id="{50FD97DE-01AB-4708-81E4-3268D90D61F9}" type="slidenum">
              <a:rPr lang="en-US" smtClean="0"/>
              <a:pPr/>
              <a:t>15</a:t>
            </a:fld>
            <a:endParaRPr lang="en-US"/>
          </a:p>
        </p:txBody>
      </p:sp>
      <p:pic>
        <p:nvPicPr>
          <p:cNvPr id="6" name="Picture 5">
            <a:extLst>
              <a:ext uri="{FF2B5EF4-FFF2-40B4-BE49-F238E27FC236}">
                <a16:creationId xmlns:a16="http://schemas.microsoft.com/office/drawing/2014/main" id="{C83045FD-4672-4DB7-B48A-26BDC80F3829}"/>
              </a:ext>
            </a:extLst>
          </p:cNvPr>
          <p:cNvPicPr>
            <a:picLocks noChangeAspect="1"/>
          </p:cNvPicPr>
          <p:nvPr/>
        </p:nvPicPr>
        <p:blipFill>
          <a:blip r:embed="rId3"/>
          <a:stretch>
            <a:fillRect/>
          </a:stretch>
        </p:blipFill>
        <p:spPr>
          <a:xfrm>
            <a:off x="3688080" y="4267951"/>
            <a:ext cx="1905000" cy="2205038"/>
          </a:xfrm>
          <a:prstGeom prst="rect">
            <a:avLst/>
          </a:prstGeom>
        </p:spPr>
      </p:pic>
    </p:spTree>
    <p:extLst>
      <p:ext uri="{BB962C8B-B14F-4D97-AF65-F5344CB8AC3E}">
        <p14:creationId xmlns:p14="http://schemas.microsoft.com/office/powerpoint/2010/main" val="178947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99A4-C3C3-42A5-A058-44248CB41414}"/>
              </a:ext>
            </a:extLst>
          </p:cNvPr>
          <p:cNvSpPr>
            <a:spLocks noGrp="1"/>
          </p:cNvSpPr>
          <p:nvPr>
            <p:ph type="title"/>
          </p:nvPr>
        </p:nvSpPr>
        <p:spPr/>
        <p:txBody>
          <a:bodyPr/>
          <a:lstStyle/>
          <a:p>
            <a:r>
              <a:rPr lang="en-US" dirty="0"/>
              <a:t>Navigating </a:t>
            </a:r>
            <a:r>
              <a:rPr lang="en-US" dirty="0" err="1"/>
              <a:t>jupyter</a:t>
            </a:r>
            <a:r>
              <a:rPr lang="en-US" dirty="0"/>
              <a:t>: entering code</a:t>
            </a:r>
          </a:p>
        </p:txBody>
      </p:sp>
      <p:sp>
        <p:nvSpPr>
          <p:cNvPr id="3" name="Text Placeholder 2">
            <a:extLst>
              <a:ext uri="{FF2B5EF4-FFF2-40B4-BE49-F238E27FC236}">
                <a16:creationId xmlns:a16="http://schemas.microsoft.com/office/drawing/2014/main" id="{58996164-5B22-4BF3-83FC-352388161C93}"/>
              </a:ext>
            </a:extLst>
          </p:cNvPr>
          <p:cNvSpPr>
            <a:spLocks noGrp="1"/>
          </p:cNvSpPr>
          <p:nvPr>
            <p:ph type="body" sz="quarter" idx="13"/>
          </p:nvPr>
        </p:nvSpPr>
        <p:spPr>
          <a:xfrm>
            <a:off x="685800" y="1104900"/>
            <a:ext cx="7772400" cy="2324100"/>
          </a:xfrm>
        </p:spPr>
        <p:txBody>
          <a:bodyPr/>
          <a:lstStyle/>
          <a:p>
            <a:r>
              <a:rPr lang="en-US" dirty="0"/>
              <a:t>Each square in which you enter text (see examples below) is called a “cell”</a:t>
            </a:r>
          </a:p>
          <a:p>
            <a:pPr marL="800100" lvl="1" indent="-342900"/>
            <a:r>
              <a:rPr lang="en-US" dirty="0"/>
              <a:t>Within cells you can write, edit, and execute code</a:t>
            </a:r>
          </a:p>
          <a:p>
            <a:pPr marL="800100" lvl="1" indent="-342900"/>
            <a:r>
              <a:rPr lang="en-US" dirty="0"/>
              <a:t>When the cell has a green border, it’s in “edit mode”, activated by clicking on the cell (first cell below)</a:t>
            </a:r>
          </a:p>
          <a:p>
            <a:pPr marL="800100" lvl="1" indent="-342900"/>
            <a:r>
              <a:rPr lang="en-US" dirty="0"/>
              <a:t>When the cell has a grey border with blue left margin, it’s in run or “command mode” (second cell below)</a:t>
            </a:r>
          </a:p>
        </p:txBody>
      </p:sp>
      <p:sp>
        <p:nvSpPr>
          <p:cNvPr id="4" name="Footer Placeholder 3">
            <a:extLst>
              <a:ext uri="{FF2B5EF4-FFF2-40B4-BE49-F238E27FC236}">
                <a16:creationId xmlns:a16="http://schemas.microsoft.com/office/drawing/2014/main" id="{AC3C4974-001E-4136-8DD9-D03F983514B7}"/>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14544979-6119-492B-9BF7-9BBCF5F2398E}"/>
              </a:ext>
            </a:extLst>
          </p:cNvPr>
          <p:cNvSpPr>
            <a:spLocks noGrp="1"/>
          </p:cNvSpPr>
          <p:nvPr>
            <p:ph type="sldNum" sz="quarter" idx="12"/>
          </p:nvPr>
        </p:nvSpPr>
        <p:spPr/>
        <p:txBody>
          <a:bodyPr/>
          <a:lstStyle/>
          <a:p>
            <a:fld id="{50FD97DE-01AB-4708-81E4-3268D90D61F9}" type="slidenum">
              <a:rPr lang="en-US" smtClean="0"/>
              <a:pPr/>
              <a:t>16</a:t>
            </a:fld>
            <a:endParaRPr lang="en-US"/>
          </a:p>
        </p:txBody>
      </p:sp>
      <p:pic>
        <p:nvPicPr>
          <p:cNvPr id="7" name="Picture 6">
            <a:extLst>
              <a:ext uri="{FF2B5EF4-FFF2-40B4-BE49-F238E27FC236}">
                <a16:creationId xmlns:a16="http://schemas.microsoft.com/office/drawing/2014/main" id="{EEC2E70E-D4CB-4F4B-AC6E-3F4235B36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3" y="4026515"/>
            <a:ext cx="7772400" cy="523875"/>
          </a:xfrm>
          <a:prstGeom prst="rect">
            <a:avLst/>
          </a:prstGeom>
        </p:spPr>
      </p:pic>
      <p:pic>
        <p:nvPicPr>
          <p:cNvPr id="9" name="Picture 8">
            <a:extLst>
              <a:ext uri="{FF2B5EF4-FFF2-40B4-BE49-F238E27FC236}">
                <a16:creationId xmlns:a16="http://schemas.microsoft.com/office/drawing/2014/main" id="{90068FCD-68F1-44A0-B814-0D449E89E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3" y="5323024"/>
            <a:ext cx="7772400" cy="552450"/>
          </a:xfrm>
          <a:prstGeom prst="rect">
            <a:avLst/>
          </a:prstGeom>
        </p:spPr>
      </p:pic>
      <p:sp>
        <p:nvSpPr>
          <p:cNvPr id="10" name="TextBox 9">
            <a:extLst>
              <a:ext uri="{FF2B5EF4-FFF2-40B4-BE49-F238E27FC236}">
                <a16:creationId xmlns:a16="http://schemas.microsoft.com/office/drawing/2014/main" id="{FA32F17A-24B1-4EAE-80FA-335824F66CC7}"/>
              </a:ext>
            </a:extLst>
          </p:cNvPr>
          <p:cNvSpPr txBox="1"/>
          <p:nvPr/>
        </p:nvSpPr>
        <p:spPr>
          <a:xfrm>
            <a:off x="627227" y="3613765"/>
            <a:ext cx="1351652" cy="369332"/>
          </a:xfrm>
          <a:prstGeom prst="rect">
            <a:avLst/>
          </a:prstGeom>
          <a:noFill/>
        </p:spPr>
        <p:txBody>
          <a:bodyPr wrap="none" rtlCol="0">
            <a:spAutoFit/>
          </a:bodyPr>
          <a:lstStyle/>
          <a:p>
            <a:r>
              <a:rPr lang="en-US" dirty="0"/>
              <a:t>Edit mode: </a:t>
            </a:r>
          </a:p>
        </p:txBody>
      </p:sp>
      <p:sp>
        <p:nvSpPr>
          <p:cNvPr id="11" name="TextBox 10">
            <a:extLst>
              <a:ext uri="{FF2B5EF4-FFF2-40B4-BE49-F238E27FC236}">
                <a16:creationId xmlns:a16="http://schemas.microsoft.com/office/drawing/2014/main" id="{BBAF2405-7912-44C3-9BD9-00688FA29855}"/>
              </a:ext>
            </a:extLst>
          </p:cNvPr>
          <p:cNvSpPr txBox="1"/>
          <p:nvPr/>
        </p:nvSpPr>
        <p:spPr>
          <a:xfrm>
            <a:off x="601579" y="4951044"/>
            <a:ext cx="2018501" cy="369332"/>
          </a:xfrm>
          <a:prstGeom prst="rect">
            <a:avLst/>
          </a:prstGeom>
          <a:noFill/>
        </p:spPr>
        <p:txBody>
          <a:bodyPr wrap="none" rtlCol="0">
            <a:spAutoFit/>
          </a:bodyPr>
          <a:lstStyle/>
          <a:p>
            <a:r>
              <a:rPr lang="en-US" dirty="0"/>
              <a:t>Command mode: </a:t>
            </a:r>
          </a:p>
        </p:txBody>
      </p:sp>
    </p:spTree>
    <p:extLst>
      <p:ext uri="{BB962C8B-B14F-4D97-AF65-F5344CB8AC3E}">
        <p14:creationId xmlns:p14="http://schemas.microsoft.com/office/powerpoint/2010/main" val="232927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04B9-45B7-44C2-9AE9-73173F5185E0}"/>
              </a:ext>
            </a:extLst>
          </p:cNvPr>
          <p:cNvSpPr>
            <a:spLocks noGrp="1"/>
          </p:cNvSpPr>
          <p:nvPr>
            <p:ph type="title"/>
          </p:nvPr>
        </p:nvSpPr>
        <p:spPr/>
        <p:txBody>
          <a:bodyPr/>
          <a:lstStyle/>
          <a:p>
            <a:r>
              <a:rPr lang="en-US" dirty="0"/>
              <a:t>Navigating </a:t>
            </a:r>
            <a:r>
              <a:rPr lang="en-US" dirty="0" err="1"/>
              <a:t>Jupyter</a:t>
            </a:r>
            <a:r>
              <a:rPr lang="en-US" dirty="0"/>
              <a:t>: running what you wrote</a:t>
            </a:r>
          </a:p>
        </p:txBody>
      </p:sp>
      <p:pic>
        <p:nvPicPr>
          <p:cNvPr id="6" name="Picture 5">
            <a:extLst>
              <a:ext uri="{FF2B5EF4-FFF2-40B4-BE49-F238E27FC236}">
                <a16:creationId xmlns:a16="http://schemas.microsoft.com/office/drawing/2014/main" id="{2DBE67EB-B958-4537-A7F9-24135BF578A0}"/>
              </a:ext>
            </a:extLst>
          </p:cNvPr>
          <p:cNvPicPr>
            <a:picLocks noChangeAspect="1"/>
          </p:cNvPicPr>
          <p:nvPr/>
        </p:nvPicPr>
        <p:blipFill>
          <a:blip r:embed="rId2"/>
          <a:stretch>
            <a:fillRect/>
          </a:stretch>
        </p:blipFill>
        <p:spPr>
          <a:xfrm>
            <a:off x="0" y="3993610"/>
            <a:ext cx="9144000" cy="949569"/>
          </a:xfrm>
          <a:prstGeom prst="rect">
            <a:avLst/>
          </a:prstGeom>
        </p:spPr>
      </p:pic>
      <p:sp>
        <p:nvSpPr>
          <p:cNvPr id="3" name="Text Placeholder 2">
            <a:extLst>
              <a:ext uri="{FF2B5EF4-FFF2-40B4-BE49-F238E27FC236}">
                <a16:creationId xmlns:a16="http://schemas.microsoft.com/office/drawing/2014/main" id="{28ABB884-C090-4267-88E7-E32036FA37CA}"/>
              </a:ext>
            </a:extLst>
          </p:cNvPr>
          <p:cNvSpPr>
            <a:spLocks noGrp="1"/>
          </p:cNvSpPr>
          <p:nvPr>
            <p:ph type="body" sz="quarter" idx="13"/>
          </p:nvPr>
        </p:nvSpPr>
        <p:spPr>
          <a:xfrm>
            <a:off x="685800" y="1104900"/>
            <a:ext cx="7772400" cy="3695700"/>
          </a:xfrm>
        </p:spPr>
        <p:txBody>
          <a:bodyPr>
            <a:normAutofit/>
          </a:bodyPr>
          <a:lstStyle/>
          <a:p>
            <a:pPr marL="342900" indent="-342900">
              <a:buFont typeface="Arial" panose="020B0604020202020204" pitchFamily="34" charset="0"/>
              <a:buChar char="•"/>
            </a:pPr>
            <a:r>
              <a:rPr lang="en-US" dirty="0"/>
              <a:t>Geometric shapes at the top, from left to right: </a:t>
            </a:r>
          </a:p>
          <a:p>
            <a:pPr marL="800100" lvl="1" indent="-342900"/>
            <a:r>
              <a:rPr lang="en-US" dirty="0"/>
              <a:t>Save (floppy disk), add (to add another new cell), cut, copy, paste</a:t>
            </a:r>
          </a:p>
          <a:p>
            <a:pPr marL="800100" lvl="1" indent="-342900"/>
            <a:r>
              <a:rPr lang="en-US" dirty="0"/>
              <a:t>Up and down arrows move the cell up or down in the notebook to rearrange the order (useful for organizing your code)</a:t>
            </a:r>
          </a:p>
          <a:p>
            <a:pPr marL="800100" lvl="1" indent="-342900"/>
            <a:r>
              <a:rPr lang="en-US" dirty="0"/>
              <a:t>Triangle is run, square is stop, circle arrow is restart the kernel (similar to restarting your entire session – all variables will be lost and it’ll be like you just opened the notebook fresh)</a:t>
            </a:r>
          </a:p>
        </p:txBody>
      </p:sp>
      <p:sp>
        <p:nvSpPr>
          <p:cNvPr id="4" name="Footer Placeholder 3">
            <a:extLst>
              <a:ext uri="{FF2B5EF4-FFF2-40B4-BE49-F238E27FC236}">
                <a16:creationId xmlns:a16="http://schemas.microsoft.com/office/drawing/2014/main" id="{E3C1BDCD-22D2-474B-BA91-FEB4DDFA7351}"/>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41993E3-EB4E-4F04-8D23-449CF993BE48}"/>
              </a:ext>
            </a:extLst>
          </p:cNvPr>
          <p:cNvSpPr>
            <a:spLocks noGrp="1"/>
          </p:cNvSpPr>
          <p:nvPr>
            <p:ph type="sldNum" sz="quarter" idx="12"/>
          </p:nvPr>
        </p:nvSpPr>
        <p:spPr/>
        <p:txBody>
          <a:bodyPr/>
          <a:lstStyle/>
          <a:p>
            <a:fld id="{50FD97DE-01AB-4708-81E4-3268D90D61F9}" type="slidenum">
              <a:rPr lang="en-US" smtClean="0"/>
              <a:pPr/>
              <a:t>17</a:t>
            </a:fld>
            <a:endParaRPr lang="en-US"/>
          </a:p>
        </p:txBody>
      </p:sp>
    </p:spTree>
    <p:extLst>
      <p:ext uri="{BB962C8B-B14F-4D97-AF65-F5344CB8AC3E}">
        <p14:creationId xmlns:p14="http://schemas.microsoft.com/office/powerpoint/2010/main" val="29319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CAB2-56D9-4816-867E-3B5044C7DE81}"/>
              </a:ext>
            </a:extLst>
          </p:cNvPr>
          <p:cNvSpPr>
            <a:spLocks noGrp="1"/>
          </p:cNvSpPr>
          <p:nvPr>
            <p:ph type="title"/>
          </p:nvPr>
        </p:nvSpPr>
        <p:spPr/>
        <p:txBody>
          <a:bodyPr/>
          <a:lstStyle/>
          <a:p>
            <a:r>
              <a:rPr lang="en-US" dirty="0"/>
              <a:t>Navigating </a:t>
            </a:r>
            <a:r>
              <a:rPr lang="en-US" dirty="0" err="1"/>
              <a:t>jupyter</a:t>
            </a:r>
            <a:r>
              <a:rPr lang="en-US" dirty="0"/>
              <a:t>: keyboard shortcuts</a:t>
            </a:r>
          </a:p>
        </p:txBody>
      </p:sp>
      <p:sp>
        <p:nvSpPr>
          <p:cNvPr id="3" name="Text Placeholder 2">
            <a:extLst>
              <a:ext uri="{FF2B5EF4-FFF2-40B4-BE49-F238E27FC236}">
                <a16:creationId xmlns:a16="http://schemas.microsoft.com/office/drawing/2014/main" id="{C8114CB3-19B3-4C6D-B238-7CE8CA7387C9}"/>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enter</a:t>
            </a:r>
            <a:r>
              <a:rPr lang="en-US" dirty="0"/>
              <a:t> to enter edit mode</a:t>
            </a:r>
          </a:p>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esc</a:t>
            </a:r>
            <a:r>
              <a:rPr lang="en-US" dirty="0"/>
              <a:t> to enter command mode</a:t>
            </a:r>
          </a:p>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shift + enter</a:t>
            </a:r>
            <a:r>
              <a:rPr lang="en-US" dirty="0"/>
              <a:t> to run the highlighted cell</a:t>
            </a:r>
          </a:p>
          <a:p>
            <a:pPr marL="342900" indent="-342900">
              <a:buFont typeface="Arial" panose="020B0604020202020204" pitchFamily="34" charset="0"/>
              <a:buChar char="•"/>
            </a:pPr>
            <a:r>
              <a:rPr lang="en-US" dirty="0"/>
              <a:t>Type “</a:t>
            </a:r>
            <a:r>
              <a:rPr lang="en-US" dirty="0">
                <a:solidFill>
                  <a:srgbClr val="FF0000"/>
                </a:solidFill>
              </a:rPr>
              <a:t>help</a:t>
            </a:r>
            <a:r>
              <a:rPr lang="en-US" dirty="0"/>
              <a:t>”, then select “</a:t>
            </a:r>
            <a:r>
              <a:rPr lang="en-US" dirty="0">
                <a:solidFill>
                  <a:srgbClr val="FF0000"/>
                </a:solidFill>
              </a:rPr>
              <a:t>keyboard shortcuts</a:t>
            </a:r>
            <a:r>
              <a:rPr lang="en-US" dirty="0"/>
              <a:t>” to see more</a:t>
            </a:r>
          </a:p>
          <a:p>
            <a:pPr marL="342900" indent="-342900">
              <a:buFont typeface="Arial" panose="020B0604020202020204" pitchFamily="34" charset="0"/>
              <a:buChar char="•"/>
            </a:pPr>
            <a:r>
              <a:rPr lang="en-US" dirty="0"/>
              <a:t>A few more to get you started: </a:t>
            </a:r>
          </a:p>
        </p:txBody>
      </p:sp>
      <p:sp>
        <p:nvSpPr>
          <p:cNvPr id="4" name="Footer Placeholder 3">
            <a:extLst>
              <a:ext uri="{FF2B5EF4-FFF2-40B4-BE49-F238E27FC236}">
                <a16:creationId xmlns:a16="http://schemas.microsoft.com/office/drawing/2014/main" id="{A2C83D04-E38B-4AD7-9C10-872B6A58D651}"/>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13B919E-9AC9-4019-B870-2522BD90B0B6}"/>
              </a:ext>
            </a:extLst>
          </p:cNvPr>
          <p:cNvSpPr>
            <a:spLocks noGrp="1"/>
          </p:cNvSpPr>
          <p:nvPr>
            <p:ph type="sldNum" sz="quarter" idx="12"/>
          </p:nvPr>
        </p:nvSpPr>
        <p:spPr/>
        <p:txBody>
          <a:bodyPr/>
          <a:lstStyle/>
          <a:p>
            <a:fld id="{50FD97DE-01AB-4708-81E4-3268D90D61F9}" type="slidenum">
              <a:rPr lang="en-US" smtClean="0"/>
              <a:pPr/>
              <a:t>18</a:t>
            </a:fld>
            <a:endParaRPr lang="en-US"/>
          </a:p>
        </p:txBody>
      </p:sp>
      <p:pic>
        <p:nvPicPr>
          <p:cNvPr id="7" name="Picture 6">
            <a:extLst>
              <a:ext uri="{FF2B5EF4-FFF2-40B4-BE49-F238E27FC236}">
                <a16:creationId xmlns:a16="http://schemas.microsoft.com/office/drawing/2014/main" id="{1D1A22D0-5B59-438B-AFB3-0641F87F0FBA}"/>
              </a:ext>
            </a:extLst>
          </p:cNvPr>
          <p:cNvPicPr>
            <a:picLocks noChangeAspect="1"/>
          </p:cNvPicPr>
          <p:nvPr/>
        </p:nvPicPr>
        <p:blipFill>
          <a:blip r:embed="rId2"/>
          <a:stretch>
            <a:fillRect/>
          </a:stretch>
        </p:blipFill>
        <p:spPr>
          <a:xfrm>
            <a:off x="1377115" y="3379220"/>
            <a:ext cx="6076950" cy="2514600"/>
          </a:xfrm>
          <a:prstGeom prst="rect">
            <a:avLst/>
          </a:prstGeom>
        </p:spPr>
      </p:pic>
      <p:sp>
        <p:nvSpPr>
          <p:cNvPr id="8" name="Rectangle 7">
            <a:extLst>
              <a:ext uri="{FF2B5EF4-FFF2-40B4-BE49-F238E27FC236}">
                <a16:creationId xmlns:a16="http://schemas.microsoft.com/office/drawing/2014/main" id="{195FCBE0-2A7A-49D0-BDF3-19DB47FDF569}"/>
              </a:ext>
            </a:extLst>
          </p:cNvPr>
          <p:cNvSpPr/>
          <p:nvPr/>
        </p:nvSpPr>
        <p:spPr>
          <a:xfrm>
            <a:off x="1849120" y="1208457"/>
            <a:ext cx="74168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9390E6-741F-4116-B70F-9CF96CAA35A7}"/>
              </a:ext>
            </a:extLst>
          </p:cNvPr>
          <p:cNvSpPr/>
          <p:nvPr/>
        </p:nvSpPr>
        <p:spPr>
          <a:xfrm>
            <a:off x="1849120" y="1616392"/>
            <a:ext cx="45720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4A0942-B395-4C70-A8AB-9EB227C1A567}"/>
              </a:ext>
            </a:extLst>
          </p:cNvPr>
          <p:cNvSpPr/>
          <p:nvPr/>
        </p:nvSpPr>
        <p:spPr>
          <a:xfrm>
            <a:off x="1838960" y="2024328"/>
            <a:ext cx="741680" cy="255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8DD5A1-64E1-42DD-93EF-EF832C7D55C1}"/>
              </a:ext>
            </a:extLst>
          </p:cNvPr>
          <p:cNvSpPr/>
          <p:nvPr/>
        </p:nvSpPr>
        <p:spPr>
          <a:xfrm>
            <a:off x="2992120" y="2024328"/>
            <a:ext cx="74168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14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BCD7-7064-411F-804A-CCEA879977B8}"/>
              </a:ext>
            </a:extLst>
          </p:cNvPr>
          <p:cNvSpPr>
            <a:spLocks noGrp="1"/>
          </p:cNvSpPr>
          <p:nvPr>
            <p:ph type="title"/>
          </p:nvPr>
        </p:nvSpPr>
        <p:spPr/>
        <p:txBody>
          <a:bodyPr/>
          <a:lstStyle/>
          <a:p>
            <a:r>
              <a:rPr lang="en-US" dirty="0"/>
              <a:t>Getting a taste</a:t>
            </a:r>
          </a:p>
        </p:txBody>
      </p:sp>
      <p:sp>
        <p:nvSpPr>
          <p:cNvPr id="3" name="Text Placeholder 2">
            <a:extLst>
              <a:ext uri="{FF2B5EF4-FFF2-40B4-BE49-F238E27FC236}">
                <a16:creationId xmlns:a16="http://schemas.microsoft.com/office/drawing/2014/main" id="{87057634-3C66-4599-853F-932FA62F7EA5}"/>
              </a:ext>
            </a:extLst>
          </p:cNvPr>
          <p:cNvSpPr>
            <a:spLocks noGrp="1"/>
          </p:cNvSpPr>
          <p:nvPr>
            <p:ph type="body" idx="1"/>
          </p:nvPr>
        </p:nvSpPr>
        <p:spPr/>
        <p:txBody>
          <a:bodyPr/>
          <a:lstStyle/>
          <a:p>
            <a:r>
              <a:rPr lang="en-US" dirty="0"/>
              <a:t>OK we get it, programming is amazing, </a:t>
            </a:r>
            <a:r>
              <a:rPr lang="en-US" dirty="0" err="1"/>
              <a:t>jupyter</a:t>
            </a:r>
            <a:r>
              <a:rPr lang="en-US" dirty="0"/>
              <a:t> is the best tool ever… but what do we do to </a:t>
            </a:r>
            <a:r>
              <a:rPr lang="en-US"/>
              <a:t>get moving?</a:t>
            </a:r>
            <a:endParaRPr lang="en-US" dirty="0"/>
          </a:p>
        </p:txBody>
      </p:sp>
      <p:sp>
        <p:nvSpPr>
          <p:cNvPr id="4" name="Footer Placeholder 3">
            <a:extLst>
              <a:ext uri="{FF2B5EF4-FFF2-40B4-BE49-F238E27FC236}">
                <a16:creationId xmlns:a16="http://schemas.microsoft.com/office/drawing/2014/main" id="{1C95BC18-D6DE-48ED-BEF6-4C1AE88ED2B2}"/>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21377D08-4A10-4598-BED9-74A27BCA51B1}"/>
              </a:ext>
            </a:extLst>
          </p:cNvPr>
          <p:cNvSpPr>
            <a:spLocks noGrp="1"/>
          </p:cNvSpPr>
          <p:nvPr>
            <p:ph type="sldNum" sz="quarter" idx="12"/>
          </p:nvPr>
        </p:nvSpPr>
        <p:spPr/>
        <p:txBody>
          <a:bodyPr/>
          <a:lstStyle/>
          <a:p>
            <a:fld id="{50FD97DE-01AB-4708-81E4-3268D90D61F9}" type="slidenum">
              <a:rPr lang="en-US" smtClean="0"/>
              <a:pPr/>
              <a:t>19</a:t>
            </a:fld>
            <a:endParaRPr lang="en-US"/>
          </a:p>
        </p:txBody>
      </p:sp>
    </p:spTree>
    <p:extLst>
      <p:ext uri="{BB962C8B-B14F-4D97-AF65-F5344CB8AC3E}">
        <p14:creationId xmlns:p14="http://schemas.microsoft.com/office/powerpoint/2010/main" val="216266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458253"/>
            <a:ext cx="7772400" cy="1362075"/>
          </a:xfrm>
        </p:spPr>
        <p:txBody>
          <a:bodyPr/>
          <a:lstStyle/>
          <a:p>
            <a:r>
              <a:rPr lang="en-US" dirty="0"/>
              <a:t>Code = Logic</a:t>
            </a:r>
          </a:p>
        </p:txBody>
      </p:sp>
      <p:sp>
        <p:nvSpPr>
          <p:cNvPr id="7" name="Text Placeholder 6"/>
          <p:cNvSpPr>
            <a:spLocks noGrp="1"/>
          </p:cNvSpPr>
          <p:nvPr>
            <p:ph type="body" idx="1"/>
          </p:nvPr>
        </p:nvSpPr>
        <p:spPr>
          <a:xfrm>
            <a:off x="679993" y="4812030"/>
            <a:ext cx="7772400" cy="1577340"/>
          </a:xfrm>
        </p:spPr>
        <p:txBody>
          <a:bodyPr>
            <a:normAutofit/>
          </a:bodyPr>
          <a:lstStyle/>
          <a:p>
            <a:pPr algn="l"/>
            <a:endParaRPr lang="en-US" dirty="0"/>
          </a:p>
          <a:p>
            <a:pPr algn="l"/>
            <a:endParaRPr lang="en-US" dirty="0"/>
          </a:p>
          <a:p>
            <a:r>
              <a:rPr lang="en-US" dirty="0"/>
              <a:t>How would you tell someone to make a PB&amp;J? Exercise time!</a:t>
            </a:r>
          </a:p>
          <a:p>
            <a:pPr marL="342900" indent="-342900" algn="l">
              <a:buFontTx/>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dirty="0"/>
              <a:t>alleninstitute.org | brain-map.org</a:t>
            </a:r>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443" y="2234565"/>
            <a:ext cx="2857500" cy="2857500"/>
          </a:xfrm>
          <a:prstGeom prst="rect">
            <a:avLst/>
          </a:prstGeom>
        </p:spPr>
      </p:pic>
    </p:spTree>
    <p:extLst>
      <p:ext uri="{BB962C8B-B14F-4D97-AF65-F5344CB8AC3E}">
        <p14:creationId xmlns:p14="http://schemas.microsoft.com/office/powerpoint/2010/main" val="30183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Text Placeholder 2"/>
          <p:cNvSpPr>
            <a:spLocks noGrp="1"/>
          </p:cNvSpPr>
          <p:nvPr>
            <p:ph type="body" sz="quarter" idx="13"/>
          </p:nvPr>
        </p:nvSpPr>
        <p:spPr>
          <a:xfrm>
            <a:off x="685800" y="1104899"/>
            <a:ext cx="7772400" cy="5111301"/>
          </a:xfrm>
        </p:spPr>
        <p:txBody>
          <a:bodyPr>
            <a:normAutofit fontScale="92500" lnSpcReduction="10000"/>
          </a:bodyPr>
          <a:lstStyle/>
          <a:p>
            <a:pPr marL="342900" indent="-342900">
              <a:buFont typeface="Arial" panose="020B0604020202020204" pitchFamily="34" charset="0"/>
              <a:buChar char="•"/>
            </a:pPr>
            <a:r>
              <a:rPr lang="en-US" b="0" dirty="0"/>
              <a:t>In English, you (REALLY SHOULD) know about the concept of the differences between “words”, “numbers”, “decimals”, etc. Computers have similar delineations known as “Data Types”</a:t>
            </a:r>
          </a:p>
          <a:p>
            <a:pPr marL="342900" indent="-342900">
              <a:buFont typeface="Arial" panose="020B0604020202020204" pitchFamily="34" charset="0"/>
              <a:buChar char="•"/>
            </a:pPr>
            <a:r>
              <a:rPr lang="en-US" b="0" dirty="0"/>
              <a:t>String – Any type of text, in Python delineated by double quotation marks (aka a literal statement). An example of a string is “Sst-IRES-Cre;Ai148”</a:t>
            </a:r>
          </a:p>
          <a:p>
            <a:pPr marL="342900" indent="-342900">
              <a:buFont typeface="Arial" panose="020B0604020202020204" pitchFamily="34" charset="0"/>
              <a:buChar char="•"/>
            </a:pPr>
            <a:r>
              <a:rPr lang="en-US" b="0" dirty="0"/>
              <a:t>Integer – just like in math, this is a whole number. An example is 413062</a:t>
            </a:r>
          </a:p>
          <a:p>
            <a:pPr marL="342900" indent="-342900">
              <a:buFont typeface="Arial" panose="020B0604020202020204" pitchFamily="34" charset="0"/>
              <a:buChar char="•"/>
            </a:pPr>
            <a:r>
              <a:rPr lang="en-US" b="0" dirty="0"/>
              <a:t>Floating point number – A decimal (can be infinite or </a:t>
            </a:r>
            <a:r>
              <a:rPr lang="en-US" b="0" dirty="0" err="1"/>
              <a:t>NaN</a:t>
            </a:r>
            <a:r>
              <a:rPr lang="en-US" b="0" dirty="0"/>
              <a:t>). An example is 41.213</a:t>
            </a:r>
          </a:p>
          <a:p>
            <a:pPr marL="342900" indent="-342900">
              <a:buFont typeface="Arial" panose="020B0604020202020204" pitchFamily="34" charset="0"/>
              <a:buChar char="•"/>
            </a:pPr>
            <a:r>
              <a:rPr lang="en-US" b="0" dirty="0"/>
              <a:t>Boolean – A value that is True or False and nothing else</a:t>
            </a:r>
          </a:p>
          <a:p>
            <a:pPr marL="342900" indent="-342900">
              <a:buFont typeface="Arial" panose="020B0604020202020204" pitchFamily="34" charset="0"/>
              <a:buChar char="•"/>
            </a:pPr>
            <a:r>
              <a:rPr lang="en-US" b="0" dirty="0"/>
              <a:t>List – A collection of values, contained by two brackets. For example, [“animal ID”, “pedigree name”, “project ID”] is a list of mouse information</a:t>
            </a:r>
          </a:p>
          <a:p>
            <a:pPr marL="342900" indent="-342900">
              <a:buFont typeface="Arial" panose="020B0604020202020204" pitchFamily="34" charset="0"/>
              <a:buChar char="•"/>
            </a:pPr>
            <a:r>
              <a:rPr lang="en-US" b="0" dirty="0"/>
              <a:t>We use the word for data types rather than the common English words for the concept, as it allows you to be more precise</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20</a:t>
            </a:fld>
            <a:endParaRPr lang="en-US"/>
          </a:p>
        </p:txBody>
      </p:sp>
      <p:pic>
        <p:nvPicPr>
          <p:cNvPr id="7" name="Picture 6" descr="E is for Explore!: October 20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10122">
            <a:off x="88725" y="5480002"/>
            <a:ext cx="967643" cy="890801"/>
          </a:xfrm>
          <a:prstGeom prst="rect">
            <a:avLst/>
          </a:prstGeom>
        </p:spPr>
      </p:pic>
      <p:sp>
        <p:nvSpPr>
          <p:cNvPr id="8" name="Rectangle 7"/>
          <p:cNvSpPr/>
          <p:nvPr/>
        </p:nvSpPr>
        <p:spPr>
          <a:xfrm rot="19617552">
            <a:off x="7783702" y="5584132"/>
            <a:ext cx="103105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0000"/>
                </a:solidFill>
                <a:effectLst>
                  <a:outerShdw dist="38100" dir="2640000" algn="bl" rotWithShape="0">
                    <a:schemeClr val="accent1"/>
                  </a:outerShdw>
                </a:effectLst>
              </a:rPr>
              <a:t>?</a:t>
            </a:r>
            <a:r>
              <a:rPr lang="en-US" sz="5400" b="1" cap="none" spc="0" dirty="0">
                <a:ln w="12700">
                  <a:solidFill>
                    <a:schemeClr val="accent1"/>
                  </a:solidFill>
                  <a:prstDash val="solid"/>
                </a:ln>
                <a:solidFill>
                  <a:schemeClr val="tx1">
                    <a:lumMod val="50000"/>
                    <a:lumOff val="50000"/>
                  </a:schemeClr>
                </a:solidFill>
                <a:effectLst>
                  <a:outerShdw dist="38100" dir="2640000" algn="bl" rotWithShape="0">
                    <a:schemeClr val="accent1"/>
                  </a:outerShdw>
                </a:effectLst>
              </a:rPr>
              <a:t>?</a:t>
            </a:r>
          </a:p>
        </p:txBody>
      </p:sp>
      <p:pic>
        <p:nvPicPr>
          <p:cNvPr id="9" name="Picture 8" descr="Swimming Pool Fish Bots | DudeIWantThat.co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123" y="133758"/>
            <a:ext cx="1048176" cy="873480"/>
          </a:xfrm>
          <a:prstGeom prst="rect">
            <a:avLst/>
          </a:prstGeom>
        </p:spPr>
      </p:pic>
      <p:sp>
        <p:nvSpPr>
          <p:cNvPr id="10" name="Rectangle 9"/>
          <p:cNvSpPr/>
          <p:nvPr/>
        </p:nvSpPr>
        <p:spPr>
          <a:xfrm rot="2528718">
            <a:off x="72221" y="184980"/>
            <a:ext cx="103105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accent1">
                    <a:lumMod val="75000"/>
                    <a:lumOff val="25000"/>
                  </a:schemeClr>
                </a:solidFill>
                <a:effectLst>
                  <a:outerShdw dist="38100" dir="2640000" algn="bl" rotWithShape="0">
                    <a:schemeClr val="accent1"/>
                  </a:outerShdw>
                </a:effectLst>
              </a:rPr>
              <a:t>?</a:t>
            </a:r>
            <a:r>
              <a:rPr lang="en-US" sz="5400" b="1" cap="none" spc="0" dirty="0">
                <a:ln w="12700">
                  <a:solidFill>
                    <a:schemeClr val="accent1"/>
                  </a:solidFill>
                  <a:prstDash val="solid"/>
                </a:ln>
                <a:solidFill>
                  <a:schemeClr val="accent6"/>
                </a:solidFill>
                <a:effectLst>
                  <a:outerShdw dist="38100" dir="2640000" algn="bl" rotWithShape="0">
                    <a:schemeClr val="accent1"/>
                  </a:outerShdw>
                </a:effectLst>
              </a:rPr>
              <a:t>?</a:t>
            </a:r>
          </a:p>
        </p:txBody>
      </p:sp>
      <p:pic>
        <p:nvPicPr>
          <p:cNvPr id="11" name="Picture 10" descr="Checklist - LGAM Knowledge Bas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64079">
            <a:off x="8019037" y="157969"/>
            <a:ext cx="878328" cy="901529"/>
          </a:xfrm>
          <a:prstGeom prst="rect">
            <a:avLst/>
          </a:prstGeom>
        </p:spPr>
      </p:pic>
      <p:sp>
        <p:nvSpPr>
          <p:cNvPr id="12" name="Rectangle 11"/>
          <p:cNvSpPr/>
          <p:nvPr/>
        </p:nvSpPr>
        <p:spPr>
          <a:xfrm rot="1477515">
            <a:off x="6606943" y="71689"/>
            <a:ext cx="149271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C000"/>
                </a:solidFill>
                <a:effectLst>
                  <a:outerShdw dist="38100" dir="2640000" algn="bl" rotWithShape="0">
                    <a:schemeClr val="accent1"/>
                  </a:outerShdw>
                </a:effectLst>
              </a:rPr>
              <a:t>??!!</a:t>
            </a:r>
          </a:p>
        </p:txBody>
      </p:sp>
    </p:spTree>
    <p:extLst>
      <p:ext uri="{BB962C8B-B14F-4D97-AF65-F5344CB8AC3E}">
        <p14:creationId xmlns:p14="http://schemas.microsoft.com/office/powerpoint/2010/main" val="121973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A29-5D14-704A-9A61-CCE286F9744A}"/>
              </a:ext>
            </a:extLst>
          </p:cNvPr>
          <p:cNvSpPr>
            <a:spLocks noGrp="1"/>
          </p:cNvSpPr>
          <p:nvPr>
            <p:ph type="title"/>
          </p:nvPr>
        </p:nvSpPr>
        <p:spPr/>
        <p:txBody>
          <a:bodyPr/>
          <a:lstStyle/>
          <a:p>
            <a:r>
              <a:rPr lang="en-US" dirty="0"/>
              <a:t>Types </a:t>
            </a:r>
            <a:r>
              <a:rPr lang="en-US" dirty="0" err="1"/>
              <a:t>cheatsheet</a:t>
            </a:r>
            <a:endParaRPr lang="en-US" dirty="0"/>
          </a:p>
        </p:txBody>
      </p:sp>
      <p:sp>
        <p:nvSpPr>
          <p:cNvPr id="4" name="Footer Placeholder 3">
            <a:extLst>
              <a:ext uri="{FF2B5EF4-FFF2-40B4-BE49-F238E27FC236}">
                <a16:creationId xmlns:a16="http://schemas.microsoft.com/office/drawing/2014/main" id="{D763647C-B968-7C4A-A72A-F0F52A84B36F}"/>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21B1FD4-623E-D948-B6FD-38B796D1104E}"/>
              </a:ext>
            </a:extLst>
          </p:cNvPr>
          <p:cNvSpPr>
            <a:spLocks noGrp="1"/>
          </p:cNvSpPr>
          <p:nvPr>
            <p:ph type="sldNum" sz="quarter" idx="12"/>
          </p:nvPr>
        </p:nvSpPr>
        <p:spPr/>
        <p:txBody>
          <a:bodyPr/>
          <a:lstStyle/>
          <a:p>
            <a:fld id="{50FD97DE-01AB-4708-81E4-3268D90D61F9}" type="slidenum">
              <a:rPr lang="en-US" smtClean="0"/>
              <a:pPr/>
              <a:t>21</a:t>
            </a:fld>
            <a:endParaRPr lang="en-US"/>
          </a:p>
        </p:txBody>
      </p:sp>
      <p:graphicFrame>
        <p:nvGraphicFramePr>
          <p:cNvPr id="6" name="Table 5">
            <a:extLst>
              <a:ext uri="{FF2B5EF4-FFF2-40B4-BE49-F238E27FC236}">
                <a16:creationId xmlns:a16="http://schemas.microsoft.com/office/drawing/2014/main" id="{99FD14B6-90FC-AB49-A432-0A1190A266D0}"/>
              </a:ext>
            </a:extLst>
          </p:cNvPr>
          <p:cNvGraphicFramePr>
            <a:graphicFrameLocks noGrp="1"/>
          </p:cNvGraphicFramePr>
          <p:nvPr>
            <p:extLst>
              <p:ext uri="{D42A27DB-BD31-4B8C-83A1-F6EECF244321}">
                <p14:modId xmlns:p14="http://schemas.microsoft.com/office/powerpoint/2010/main" val="4289293586"/>
              </p:ext>
            </p:extLst>
          </p:nvPr>
        </p:nvGraphicFramePr>
        <p:xfrm>
          <a:off x="795265" y="982012"/>
          <a:ext cx="7553469" cy="5393788"/>
        </p:xfrm>
        <a:graphic>
          <a:graphicData uri="http://schemas.openxmlformats.org/drawingml/2006/table">
            <a:tbl>
              <a:tblPr firstRow="1" bandRow="1">
                <a:tableStyleId>{5C22544A-7EE6-4342-B048-85BDC9FD1C3A}</a:tableStyleId>
              </a:tblPr>
              <a:tblGrid>
                <a:gridCol w="1339448">
                  <a:extLst>
                    <a:ext uri="{9D8B030D-6E8A-4147-A177-3AD203B41FA5}">
                      <a16:colId xmlns:a16="http://schemas.microsoft.com/office/drawing/2014/main" val="1718234130"/>
                    </a:ext>
                  </a:extLst>
                </a:gridCol>
                <a:gridCol w="1014822">
                  <a:extLst>
                    <a:ext uri="{9D8B030D-6E8A-4147-A177-3AD203B41FA5}">
                      <a16:colId xmlns:a16="http://schemas.microsoft.com/office/drawing/2014/main" val="1519044933"/>
                    </a:ext>
                  </a:extLst>
                </a:gridCol>
                <a:gridCol w="5199199">
                  <a:extLst>
                    <a:ext uri="{9D8B030D-6E8A-4147-A177-3AD203B41FA5}">
                      <a16:colId xmlns:a16="http://schemas.microsoft.com/office/drawing/2014/main" val="3331458605"/>
                    </a:ext>
                  </a:extLst>
                </a:gridCol>
              </a:tblGrid>
              <a:tr h="631941">
                <a:tc>
                  <a:txBody>
                    <a:bodyPr/>
                    <a:lstStyle/>
                    <a:p>
                      <a:pPr algn="ctr"/>
                      <a:r>
                        <a:rPr lang="en-US" dirty="0"/>
                        <a:t>Name</a:t>
                      </a:r>
                    </a:p>
                  </a:txBody>
                  <a:tcPr anchor="ctr"/>
                </a:tc>
                <a:tc>
                  <a:txBody>
                    <a:bodyPr/>
                    <a:lstStyle/>
                    <a:p>
                      <a:pPr algn="ctr"/>
                      <a:r>
                        <a:rPr lang="en-US" dirty="0"/>
                        <a:t>Type</a:t>
                      </a:r>
                    </a:p>
                  </a:txBody>
                  <a:tcPr anchor="ctr"/>
                </a:tc>
                <a:tc>
                  <a:txBody>
                    <a:bodyPr/>
                    <a:lstStyle/>
                    <a:p>
                      <a:pPr algn="ctr"/>
                      <a:r>
                        <a:rPr lang="en-US" dirty="0"/>
                        <a:t>Description</a:t>
                      </a:r>
                    </a:p>
                  </a:txBody>
                  <a:tcPr anchor="ctr"/>
                </a:tc>
                <a:extLst>
                  <a:ext uri="{0D108BD9-81ED-4DB2-BD59-A6C34878D82A}">
                    <a16:rowId xmlns:a16="http://schemas.microsoft.com/office/drawing/2014/main" val="1800765202"/>
                  </a:ext>
                </a:extLst>
              </a:tr>
              <a:tr h="603218">
                <a:tc>
                  <a:txBody>
                    <a:bodyPr/>
                    <a:lstStyle/>
                    <a:p>
                      <a:pPr algn="ctr"/>
                      <a:r>
                        <a:rPr lang="en-US" dirty="0"/>
                        <a:t>Integer</a:t>
                      </a:r>
                    </a:p>
                  </a:txBody>
                  <a:tcPr anchor="ctr"/>
                </a:tc>
                <a:tc>
                  <a:txBody>
                    <a:bodyPr/>
                    <a:lstStyle/>
                    <a:p>
                      <a:pPr algn="ctr"/>
                      <a:r>
                        <a:rPr lang="en-US" dirty="0"/>
                        <a:t>int</a:t>
                      </a:r>
                    </a:p>
                  </a:txBody>
                  <a:tcPr anchor="ctr"/>
                </a:tc>
                <a:tc>
                  <a:txBody>
                    <a:bodyPr/>
                    <a:lstStyle/>
                    <a:p>
                      <a:pPr algn="ctr"/>
                      <a:r>
                        <a:rPr lang="en-US" dirty="0"/>
                        <a:t>Whole numbers, such as:  </a:t>
                      </a:r>
                      <a:r>
                        <a:rPr lang="en-US" b="1" dirty="0"/>
                        <a:t>3  300  200</a:t>
                      </a:r>
                    </a:p>
                  </a:txBody>
                  <a:tcPr anchor="ctr"/>
                </a:tc>
                <a:extLst>
                  <a:ext uri="{0D108BD9-81ED-4DB2-BD59-A6C34878D82A}">
                    <a16:rowId xmlns:a16="http://schemas.microsoft.com/office/drawing/2014/main" val="4156576537"/>
                  </a:ext>
                </a:extLst>
              </a:tr>
              <a:tr h="654944">
                <a:tc>
                  <a:txBody>
                    <a:bodyPr/>
                    <a:lstStyle/>
                    <a:p>
                      <a:pPr algn="ctr"/>
                      <a:r>
                        <a:rPr lang="en-US" dirty="0"/>
                        <a:t>Floating point</a:t>
                      </a:r>
                    </a:p>
                  </a:txBody>
                  <a:tcPr anchor="ctr"/>
                </a:tc>
                <a:tc>
                  <a:txBody>
                    <a:bodyPr/>
                    <a:lstStyle/>
                    <a:p>
                      <a:pPr algn="ctr"/>
                      <a:r>
                        <a:rPr lang="en-US" dirty="0"/>
                        <a:t>float</a:t>
                      </a:r>
                    </a:p>
                  </a:txBody>
                  <a:tcPr anchor="ctr"/>
                </a:tc>
                <a:tc>
                  <a:txBody>
                    <a:bodyPr/>
                    <a:lstStyle/>
                    <a:p>
                      <a:pPr algn="ctr"/>
                      <a:r>
                        <a:rPr lang="en-US" dirty="0"/>
                        <a:t>Numbers with a decimal point: </a:t>
                      </a:r>
                      <a:r>
                        <a:rPr lang="en-US" b="1" dirty="0"/>
                        <a:t>2.3  41.6  507.912</a:t>
                      </a:r>
                    </a:p>
                  </a:txBody>
                  <a:tcPr anchor="ctr"/>
                </a:tc>
                <a:extLst>
                  <a:ext uri="{0D108BD9-81ED-4DB2-BD59-A6C34878D82A}">
                    <a16:rowId xmlns:a16="http://schemas.microsoft.com/office/drawing/2014/main" val="706828118"/>
                  </a:ext>
                </a:extLst>
              </a:tr>
              <a:tr h="654944">
                <a:tc>
                  <a:txBody>
                    <a:bodyPr/>
                    <a:lstStyle/>
                    <a:p>
                      <a:pPr algn="ctr"/>
                      <a:r>
                        <a:rPr lang="en-US" dirty="0"/>
                        <a:t>String</a:t>
                      </a:r>
                    </a:p>
                  </a:txBody>
                  <a:tcPr anchor="ctr"/>
                </a:tc>
                <a:tc>
                  <a:txBody>
                    <a:bodyPr/>
                    <a:lstStyle/>
                    <a:p>
                      <a:pPr algn="ctr"/>
                      <a:r>
                        <a:rPr lang="en-US" dirty="0"/>
                        <a:t>str</a:t>
                      </a:r>
                    </a:p>
                  </a:txBody>
                  <a:tcPr anchor="ctr"/>
                </a:tc>
                <a:tc>
                  <a:txBody>
                    <a:bodyPr/>
                    <a:lstStyle/>
                    <a:p>
                      <a:pPr algn="ctr"/>
                      <a:r>
                        <a:rPr lang="en-US" dirty="0"/>
                        <a:t>Ordered sequence of characters: </a:t>
                      </a:r>
                    </a:p>
                    <a:p>
                      <a:pPr algn="ctr"/>
                      <a:r>
                        <a:rPr lang="en-US" b="1" dirty="0"/>
                        <a:t>‘hello world’  ‘Jack123’  “200”  “</a:t>
                      </a:r>
                      <a:r>
                        <a:rPr lang="ja-JP" altLang="en-US" sz="1800" b="1" i="0" kern="1200">
                          <a:solidFill>
                            <a:schemeClr val="dk1"/>
                          </a:solidFill>
                          <a:effectLst/>
                          <a:latin typeface="+mn-lt"/>
                          <a:ea typeface="+mn-ea"/>
                          <a:cs typeface="+mn-cs"/>
                        </a:rPr>
                        <a:t>馬 </a:t>
                      </a:r>
                      <a:r>
                        <a:rPr lang="en-US" altLang="ja-JP" sz="1800" b="1" i="0" kern="1200" dirty="0">
                          <a:solidFill>
                            <a:schemeClr val="dk1"/>
                          </a:solidFill>
                          <a:effectLst/>
                          <a:latin typeface="+mn-lt"/>
                          <a:ea typeface="+mn-ea"/>
                          <a:cs typeface="+mn-cs"/>
                        </a:rPr>
                        <a:t>/ </a:t>
                      </a:r>
                      <a:r>
                        <a:rPr lang="ja-JP" altLang="en-US" sz="1800" b="1" i="0" kern="1200">
                          <a:solidFill>
                            <a:schemeClr val="dk1"/>
                          </a:solidFill>
                          <a:effectLst/>
                          <a:latin typeface="+mn-lt"/>
                          <a:ea typeface="+mn-ea"/>
                          <a:cs typeface="+mn-cs"/>
                        </a:rPr>
                        <a:t>马</a:t>
                      </a:r>
                      <a:r>
                        <a:rPr lang="en-US" altLang="ja-JP" sz="1800" b="1" i="0" kern="1200" dirty="0">
                          <a:solidFill>
                            <a:schemeClr val="dk1"/>
                          </a:solidFill>
                          <a:effectLst/>
                          <a:latin typeface="+mn-lt"/>
                          <a:ea typeface="+mn-ea"/>
                          <a:cs typeface="+mn-cs"/>
                        </a:rPr>
                        <a:t>”</a:t>
                      </a:r>
                      <a:endParaRPr lang="en-US" b="1" dirty="0"/>
                    </a:p>
                  </a:txBody>
                  <a:tcPr anchor="ctr"/>
                </a:tc>
                <a:extLst>
                  <a:ext uri="{0D108BD9-81ED-4DB2-BD59-A6C34878D82A}">
                    <a16:rowId xmlns:a16="http://schemas.microsoft.com/office/drawing/2014/main" val="826462225"/>
                  </a:ext>
                </a:extLst>
              </a:tr>
              <a:tr h="654944">
                <a:tc>
                  <a:txBody>
                    <a:bodyPr/>
                    <a:lstStyle/>
                    <a:p>
                      <a:pPr algn="ctr"/>
                      <a:r>
                        <a:rPr lang="en-US" dirty="0"/>
                        <a:t>List</a:t>
                      </a:r>
                    </a:p>
                  </a:txBody>
                  <a:tcPr anchor="ctr"/>
                </a:tc>
                <a:tc>
                  <a:txBody>
                    <a:bodyPr/>
                    <a:lstStyle/>
                    <a:p>
                      <a:pPr algn="ctr"/>
                      <a:r>
                        <a:rPr lang="en-US" dirty="0"/>
                        <a:t>list</a:t>
                      </a:r>
                    </a:p>
                  </a:txBody>
                  <a:tcPr anchor="ctr"/>
                </a:tc>
                <a:tc>
                  <a:txBody>
                    <a:bodyPr/>
                    <a:lstStyle/>
                    <a:p>
                      <a:pPr algn="ctr"/>
                      <a:r>
                        <a:rPr lang="en-US" dirty="0"/>
                        <a:t>Ordered sequence of separate objects: </a:t>
                      </a:r>
                      <a:r>
                        <a:rPr lang="en-US" b="1" dirty="0"/>
                        <a:t> </a:t>
                      </a:r>
                    </a:p>
                    <a:p>
                      <a:pPr algn="ctr"/>
                      <a:r>
                        <a:rPr lang="en-US" b="1" dirty="0"/>
                        <a:t>[15, “dog”, “200”]</a:t>
                      </a:r>
                      <a:endParaRPr lang="en-US" dirty="0"/>
                    </a:p>
                  </a:txBody>
                  <a:tcPr anchor="ctr"/>
                </a:tc>
                <a:extLst>
                  <a:ext uri="{0D108BD9-81ED-4DB2-BD59-A6C34878D82A}">
                    <a16:rowId xmlns:a16="http://schemas.microsoft.com/office/drawing/2014/main" val="3143412574"/>
                  </a:ext>
                </a:extLst>
              </a:tr>
              <a:tr h="935635">
                <a:tc>
                  <a:txBody>
                    <a:bodyPr/>
                    <a:lstStyle/>
                    <a:p>
                      <a:pPr algn="ctr"/>
                      <a:r>
                        <a:rPr lang="en-US" dirty="0"/>
                        <a:t>Dictionary</a:t>
                      </a:r>
                    </a:p>
                  </a:txBody>
                  <a:tcPr anchor="ctr"/>
                </a:tc>
                <a:tc>
                  <a:txBody>
                    <a:bodyPr/>
                    <a:lstStyle/>
                    <a:p>
                      <a:pPr algn="ctr"/>
                      <a:r>
                        <a:rPr lang="en-US" dirty="0" err="1"/>
                        <a:t>dict</a:t>
                      </a:r>
                      <a:endParaRPr lang="en-US" dirty="0"/>
                    </a:p>
                  </a:txBody>
                  <a:tcPr anchor="ctr"/>
                </a:tc>
                <a:tc>
                  <a:txBody>
                    <a:bodyPr/>
                    <a:lstStyle/>
                    <a:p>
                      <a:pPr algn="ctr"/>
                      <a:r>
                        <a:rPr lang="en-US" dirty="0"/>
                        <a:t>Unordered </a:t>
                      </a:r>
                      <a:r>
                        <a:rPr lang="en-US" dirty="0" err="1"/>
                        <a:t>key:value</a:t>
                      </a:r>
                      <a:r>
                        <a:rPr lang="en-US" dirty="0"/>
                        <a:t> pairs:  </a:t>
                      </a:r>
                    </a:p>
                    <a:p>
                      <a:pPr algn="ctr"/>
                      <a:r>
                        <a:rPr lang="en-US" b="1" dirty="0"/>
                        <a:t>{“key here” : “value  here”, “name” : “Emily”, “workplace”: “Allen Institute”</a:t>
                      </a:r>
                      <a:endParaRPr lang="en-US" dirty="0"/>
                    </a:p>
                  </a:txBody>
                  <a:tcPr anchor="ctr"/>
                </a:tc>
                <a:extLst>
                  <a:ext uri="{0D108BD9-81ED-4DB2-BD59-A6C34878D82A}">
                    <a16:rowId xmlns:a16="http://schemas.microsoft.com/office/drawing/2014/main" val="215272201"/>
                  </a:ext>
                </a:extLst>
              </a:tr>
              <a:tr h="654944">
                <a:tc>
                  <a:txBody>
                    <a:bodyPr/>
                    <a:lstStyle/>
                    <a:p>
                      <a:pPr algn="ctr"/>
                      <a:r>
                        <a:rPr lang="en-US" dirty="0"/>
                        <a:t>Set</a:t>
                      </a:r>
                    </a:p>
                  </a:txBody>
                  <a:tcPr anchor="ctr"/>
                </a:tc>
                <a:tc>
                  <a:txBody>
                    <a:bodyPr/>
                    <a:lstStyle/>
                    <a:p>
                      <a:pPr algn="ctr"/>
                      <a:r>
                        <a:rPr lang="en-US" dirty="0"/>
                        <a:t>set</a:t>
                      </a:r>
                    </a:p>
                  </a:txBody>
                  <a:tcPr anchor="ctr"/>
                </a:tc>
                <a:tc>
                  <a:txBody>
                    <a:bodyPr/>
                    <a:lstStyle/>
                    <a:p>
                      <a:pPr algn="ctr"/>
                      <a:r>
                        <a:rPr lang="en-US" dirty="0"/>
                        <a:t>Unordered collection of </a:t>
                      </a:r>
                      <a:r>
                        <a:rPr lang="en-US" i="1" dirty="0"/>
                        <a:t>unique</a:t>
                      </a:r>
                      <a:r>
                        <a:rPr lang="en-US" i="0" dirty="0"/>
                        <a:t> objects:  </a:t>
                      </a:r>
                    </a:p>
                    <a:p>
                      <a:pPr algn="ctr"/>
                      <a:r>
                        <a:rPr lang="en-US" b="1" i="0" dirty="0"/>
                        <a:t>{‘a’, ‘b’, ‘c’}</a:t>
                      </a:r>
                      <a:endParaRPr lang="en-US" b="1" dirty="0"/>
                    </a:p>
                  </a:txBody>
                  <a:tcPr anchor="ctr"/>
                </a:tc>
                <a:extLst>
                  <a:ext uri="{0D108BD9-81ED-4DB2-BD59-A6C34878D82A}">
                    <a16:rowId xmlns:a16="http://schemas.microsoft.com/office/drawing/2014/main" val="193331950"/>
                  </a:ext>
                </a:extLst>
              </a:tr>
              <a:tr h="603218">
                <a:tc>
                  <a:txBody>
                    <a:bodyPr/>
                    <a:lstStyle/>
                    <a:p>
                      <a:pPr algn="ctr"/>
                      <a:r>
                        <a:rPr lang="en-US" dirty="0"/>
                        <a:t>Boolean</a:t>
                      </a:r>
                    </a:p>
                  </a:txBody>
                  <a:tcPr anchor="ctr"/>
                </a:tc>
                <a:tc>
                  <a:txBody>
                    <a:bodyPr/>
                    <a:lstStyle/>
                    <a:p>
                      <a:pPr algn="ctr"/>
                      <a:r>
                        <a:rPr lang="en-US" dirty="0"/>
                        <a:t>bool</a:t>
                      </a:r>
                    </a:p>
                  </a:txBody>
                  <a:tcPr anchor="ctr"/>
                </a:tc>
                <a:tc>
                  <a:txBody>
                    <a:bodyPr/>
                    <a:lstStyle/>
                    <a:p>
                      <a:pPr algn="ctr"/>
                      <a:r>
                        <a:rPr lang="en-US" dirty="0"/>
                        <a:t>Logical value indicating </a:t>
                      </a:r>
                      <a:r>
                        <a:rPr lang="en-US" b="1" dirty="0"/>
                        <a:t>True</a:t>
                      </a:r>
                      <a:r>
                        <a:rPr lang="en-US" b="0" dirty="0"/>
                        <a:t> or </a:t>
                      </a:r>
                      <a:r>
                        <a:rPr lang="en-US" b="1" dirty="0"/>
                        <a:t>False</a:t>
                      </a:r>
                      <a:endParaRPr lang="en-US" dirty="0"/>
                    </a:p>
                  </a:txBody>
                  <a:tcPr anchor="ctr"/>
                </a:tc>
                <a:extLst>
                  <a:ext uri="{0D108BD9-81ED-4DB2-BD59-A6C34878D82A}">
                    <a16:rowId xmlns:a16="http://schemas.microsoft.com/office/drawing/2014/main" val="206240051"/>
                  </a:ext>
                </a:extLst>
              </a:tr>
            </a:tbl>
          </a:graphicData>
        </a:graphic>
      </p:graphicFrame>
    </p:spTree>
    <p:extLst>
      <p:ext uri="{BB962C8B-B14F-4D97-AF65-F5344CB8AC3E}">
        <p14:creationId xmlns:p14="http://schemas.microsoft.com/office/powerpoint/2010/main" val="20001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11" name="Text Placeholder 10"/>
          <p:cNvSpPr>
            <a:spLocks noGrp="1"/>
          </p:cNvSpPr>
          <p:nvPr>
            <p:ph type="body" sz="quarter" idx="13"/>
          </p:nvPr>
        </p:nvSpPr>
        <p:spPr/>
        <p:txBody>
          <a:bodyPr>
            <a:normAutofit/>
          </a:bodyPr>
          <a:lstStyle/>
          <a:p>
            <a:r>
              <a:rPr lang="en-US" b="0" dirty="0"/>
              <a:t>Regardless of which data type you’re using, at some point, you’ll want your code to actually do something (don’t we all). In order to run anything, what you’ll have to do is store information in what’s called a variable, or a way of telling your computer what data to store.</a:t>
            </a:r>
          </a:p>
          <a:p>
            <a:r>
              <a:rPr lang="en-US" b="0" dirty="0"/>
              <a:t>Variables can be named whatever you want, but beware of falling into a few classic traps:</a:t>
            </a:r>
          </a:p>
          <a:p>
            <a:pPr marL="457200" indent="-457200">
              <a:buFont typeface="+mj-lt"/>
              <a:buAutoNum type="arabicPeriod"/>
            </a:pPr>
            <a:r>
              <a:rPr lang="en-US" b="0" dirty="0"/>
              <a:t>Python (and most other languages) have something called “Keywords”, or words that can’t be used as variable names, function names, or other identifiers, as they’re used to define the structure of the language itself (more on that later)</a:t>
            </a:r>
          </a:p>
          <a:p>
            <a:pPr marL="457200" indent="-457200">
              <a:buFont typeface="+mj-lt"/>
              <a:buAutoNum type="arabicPeriod"/>
            </a:pPr>
            <a:r>
              <a:rPr lang="en-US" b="0" dirty="0"/>
              <a:t>If you name a variable a single letter when writing code someone else might ever have to look at, you’re going straight to heck.</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22</a:t>
            </a:fld>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7023" y="5502275"/>
            <a:ext cx="2409954" cy="1355725"/>
          </a:xfrm>
          <a:prstGeom prst="rect">
            <a:avLst/>
          </a:prstGeom>
        </p:spPr>
      </p:pic>
    </p:spTree>
    <p:extLst>
      <p:ext uri="{BB962C8B-B14F-4D97-AF65-F5344CB8AC3E}">
        <p14:creationId xmlns:p14="http://schemas.microsoft.com/office/powerpoint/2010/main" val="62937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How can I hold all this information?</a:t>
            </a:r>
          </a:p>
        </p:txBody>
      </p:sp>
      <p:sp>
        <p:nvSpPr>
          <p:cNvPr id="11" name="Text Placeholder 10"/>
          <p:cNvSpPr>
            <a:spLocks noGrp="1"/>
          </p:cNvSpPr>
          <p:nvPr>
            <p:ph type="body" sz="quarter" idx="13"/>
          </p:nvPr>
        </p:nvSpPr>
        <p:spPr/>
        <p:txBody>
          <a:bodyPr>
            <a:normAutofit lnSpcReduction="10000"/>
          </a:bodyPr>
          <a:lstStyle/>
          <a:p>
            <a:r>
              <a:rPr lang="en-US" b="0" dirty="0"/>
              <a:t>The previous data types we talked about, stored as variables. Python is a flexible language, which means that it doesn’t make you tell it what data type each variable will be – you just store the variable*</a:t>
            </a:r>
            <a:endParaRPr lang="en-US" dirty="0"/>
          </a:p>
          <a:p>
            <a:endParaRPr lang="en-US" dirty="0"/>
          </a:p>
          <a:p>
            <a:endParaRPr lang="en-US" dirty="0"/>
          </a:p>
          <a:p>
            <a:endParaRPr lang="en-US" dirty="0"/>
          </a:p>
          <a:p>
            <a:endParaRPr lang="en-US" dirty="0"/>
          </a:p>
          <a:p>
            <a:endParaRPr lang="en-US" dirty="0"/>
          </a:p>
          <a:p>
            <a:endParaRPr lang="en-US" dirty="0"/>
          </a:p>
          <a:p>
            <a:endParaRPr lang="en-US" sz="1600" b="0" dirty="0"/>
          </a:p>
          <a:p>
            <a:r>
              <a:rPr lang="en-US" sz="1600" b="0" dirty="0"/>
              <a:t>*When writing more complex code in python, such as a larger program or a program that might be used or read by multiple people, it’s considered best practices to declare what “type” you intend a variable to be. This makes the code easier to read and easier to debug. However, when writing one-off scripts, it’s not as critical to do.</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23</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313" y="2339060"/>
            <a:ext cx="6609511" cy="2333983"/>
          </a:xfrm>
          <a:prstGeom prst="rect">
            <a:avLst/>
          </a:prstGeom>
        </p:spPr>
      </p:pic>
      <p:pic>
        <p:nvPicPr>
          <p:cNvPr id="14" name="Picture Placeholder 11"/>
          <p:cNvPicPr>
            <a:picLocks noChangeAspect="1"/>
          </p:cNvPicPr>
          <p:nvPr/>
        </p:nvPicPr>
        <p:blipFill>
          <a:blip r:embed="rId4"/>
          <a:srcRect t="7531" b="7531"/>
          <a:stretch>
            <a:fillRect/>
          </a:stretch>
        </p:blipFill>
        <p:spPr>
          <a:xfrm>
            <a:off x="5446643" y="2995029"/>
            <a:ext cx="2161841" cy="1891610"/>
          </a:xfrm>
          <a:prstGeom prst="rect">
            <a:avLst/>
          </a:prstGeom>
        </p:spPr>
      </p:pic>
    </p:spTree>
    <p:extLst>
      <p:ext uri="{BB962C8B-B14F-4D97-AF65-F5344CB8AC3E}">
        <p14:creationId xmlns:p14="http://schemas.microsoft.com/office/powerpoint/2010/main" val="5153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Keywords and Operators</a:t>
            </a:r>
          </a:p>
        </p:txBody>
      </p:sp>
      <p:sp>
        <p:nvSpPr>
          <p:cNvPr id="3" name="Text Placeholder 2"/>
          <p:cNvSpPr>
            <a:spLocks noGrp="1"/>
          </p:cNvSpPr>
          <p:nvPr>
            <p:ph type="body" sz="quarter" idx="13"/>
          </p:nvPr>
        </p:nvSpPr>
        <p:spPr>
          <a:xfrm>
            <a:off x="685800" y="1009564"/>
            <a:ext cx="7772400" cy="4940898"/>
          </a:xfrm>
        </p:spPr>
        <p:txBody>
          <a:bodyPr/>
          <a:lstStyle/>
          <a:p>
            <a:pPr marL="342900" indent="-342900">
              <a:buFont typeface="Arial" panose="020B0604020202020204" pitchFamily="34" charset="0"/>
              <a:buChar char="•"/>
            </a:pPr>
            <a:r>
              <a:rPr lang="en-US" b="0" dirty="0"/>
              <a:t>Sometimes, you want to leave a note to yourself (or others) in your code. This is called a comment. Do it more often than you think is necessary! You will definitely *not* remember what you were thinking by tomorrow!</a:t>
            </a:r>
          </a:p>
          <a:p>
            <a:pPr marL="342900" indent="-342900">
              <a:buFont typeface="Arial" panose="020B0604020202020204" pitchFamily="34" charset="0"/>
              <a:buChar char="•"/>
            </a:pPr>
            <a:r>
              <a:rPr lang="en-US" b="0" dirty="0"/>
              <a:t>The comment “operator”, or special character that implies mathematical or logical operations, is # - Anything following the # will be ignored by your code (operators work like the “keywords” we mentioned earlier).</a:t>
            </a:r>
          </a:p>
          <a:p>
            <a:pPr marL="342900" indent="-342900">
              <a:buFont typeface="Arial" panose="020B0604020202020204" pitchFamily="34" charset="0"/>
              <a:buChar char="•"/>
            </a:pPr>
            <a:r>
              <a:rPr lang="en-US" b="0" dirty="0"/>
              <a:t>For reference, Here’s a short list of keywords (left) and operators (right) so you know what to avoid:</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24</a:t>
            </a:fld>
            <a:endParaRPr lang="en-US"/>
          </a:p>
        </p:txBody>
      </p:sp>
      <p:pic>
        <p:nvPicPr>
          <p:cNvPr id="6" name="Picture 5" descr="&lt;strong&gt;Python&lt;/strong&gt; programming tutorial | What is &lt;strong&gt;Python&lt;/strong&gt;,Statement,Interpre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87" y="4369909"/>
            <a:ext cx="3881754" cy="2072559"/>
          </a:xfrm>
          <a:prstGeom prst="rect">
            <a:avLst/>
          </a:prstGeom>
        </p:spPr>
      </p:pic>
      <p:pic>
        <p:nvPicPr>
          <p:cNvPr id="7" name="Picture 6" descr="&lt;strong&gt;Python&lt;/strong&gt; numbers - The &lt;strong&gt;Python&lt;/strong&gt; Guru"/>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060" y="4339389"/>
            <a:ext cx="3962400" cy="2133600"/>
          </a:xfrm>
          <a:prstGeom prst="rect">
            <a:avLst/>
          </a:prstGeom>
        </p:spPr>
      </p:pic>
    </p:spTree>
    <p:extLst>
      <p:ext uri="{BB962C8B-B14F-4D97-AF65-F5344CB8AC3E}">
        <p14:creationId xmlns:p14="http://schemas.microsoft.com/office/powerpoint/2010/main" val="36995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Matter!</a:t>
            </a:r>
          </a:p>
        </p:txBody>
      </p:sp>
      <p:sp>
        <p:nvSpPr>
          <p:cNvPr id="3" name="Text Placeholder 2"/>
          <p:cNvSpPr>
            <a:spLocks noGrp="1"/>
          </p:cNvSpPr>
          <p:nvPr>
            <p:ph type="body" sz="quarter" idx="13"/>
          </p:nvPr>
        </p:nvSpPr>
        <p:spPr/>
        <p:txBody>
          <a:bodyPr/>
          <a:lstStyle/>
          <a:p>
            <a:r>
              <a:rPr lang="en-US" dirty="0"/>
              <a:t>Example 1:</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25</a:t>
            </a:fld>
            <a:endParaRPr lang="en-US"/>
          </a:p>
        </p:txBody>
      </p:sp>
      <p:pic>
        <p:nvPicPr>
          <p:cNvPr id="8" name="Picture 7">
            <a:extLst>
              <a:ext uri="{FF2B5EF4-FFF2-40B4-BE49-F238E27FC236}">
                <a16:creationId xmlns:a16="http://schemas.microsoft.com/office/drawing/2014/main" id="{E826A073-D5AD-4F8B-9226-06451E6B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91" y="1755648"/>
            <a:ext cx="7152618" cy="3477326"/>
          </a:xfrm>
          <a:prstGeom prst="rect">
            <a:avLst/>
          </a:prstGeom>
        </p:spPr>
      </p:pic>
    </p:spTree>
    <p:extLst>
      <p:ext uri="{BB962C8B-B14F-4D97-AF65-F5344CB8AC3E}">
        <p14:creationId xmlns:p14="http://schemas.microsoft.com/office/powerpoint/2010/main" val="171811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Text Placeholder 2"/>
          <p:cNvSpPr>
            <a:spLocks noGrp="1"/>
          </p:cNvSpPr>
          <p:nvPr>
            <p:ph type="body" sz="quarter" idx="13"/>
          </p:nvPr>
        </p:nvSpPr>
        <p:spPr/>
        <p:txBody>
          <a:bodyPr/>
          <a:lstStyle/>
          <a:p>
            <a:pPr marL="342900" indent="-342900">
              <a:buFont typeface="Arial" panose="020B0604020202020204" pitchFamily="34" charset="0"/>
              <a:buChar char="•"/>
            </a:pPr>
            <a:r>
              <a:rPr lang="en-US" b="0" dirty="0"/>
              <a:t>Our second class will be EVEN MORE hands on – see you all 11/19!</a:t>
            </a:r>
          </a:p>
          <a:p>
            <a:pPr marL="342900" indent="-342900">
              <a:buFont typeface="Arial" panose="020B0604020202020204" pitchFamily="34" charset="0"/>
              <a:buChar char="•"/>
            </a:pPr>
            <a:r>
              <a:rPr lang="en-US" b="0" dirty="0"/>
              <a:t>Online courses &lt; projects! No problems yet? Make your own!</a:t>
            </a:r>
          </a:p>
          <a:p>
            <a:pPr marL="342900" indent="-342900">
              <a:buFont typeface="Arial" panose="020B0604020202020204" pitchFamily="34" charset="0"/>
              <a:buChar char="•"/>
            </a:pPr>
            <a:r>
              <a:rPr lang="en-US" b="0" dirty="0"/>
              <a:t>RADS coding discussion channel to come – use it to ask questions and share solutions! </a:t>
            </a:r>
          </a:p>
          <a:p>
            <a:pPr marL="342900" indent="-342900">
              <a:buFont typeface="Arial" panose="020B0604020202020204" pitchFamily="34" charset="0"/>
              <a:buChar char="•"/>
            </a:pPr>
            <a:r>
              <a:rPr lang="en-US" b="0" dirty="0"/>
              <a:t>Not part of the RADS channel on teams? Message !RADS_ORG and we’ll add you, or use join code </a:t>
            </a:r>
            <a:r>
              <a:rPr lang="en-US" sz="2000" b="1" dirty="0">
                <a:solidFill>
                  <a:schemeClr val="accent1"/>
                </a:solidFill>
                <a:latin typeface="+mj-lt"/>
              </a:rPr>
              <a:t>A9N1LGZ</a:t>
            </a:r>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26</a:t>
            </a:fld>
            <a:endParaRPr lang="en-US"/>
          </a:p>
        </p:txBody>
      </p:sp>
      <p:pic>
        <p:nvPicPr>
          <p:cNvPr id="7" name="Picture 6" descr="A child standing in a room full of toys&#10;&#10;Description automatically generated with low confidence">
            <a:extLst>
              <a:ext uri="{FF2B5EF4-FFF2-40B4-BE49-F238E27FC236}">
                <a16:creationId xmlns:a16="http://schemas.microsoft.com/office/drawing/2014/main" id="{C83B85D0-B295-435F-8F13-9EBA69E1A8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47896" y="4392027"/>
            <a:ext cx="2946400" cy="2209800"/>
          </a:xfrm>
          <a:prstGeom prst="rect">
            <a:avLst/>
          </a:prstGeom>
        </p:spPr>
      </p:pic>
      <p:sp>
        <p:nvSpPr>
          <p:cNvPr id="8" name="TextBox 7">
            <a:extLst>
              <a:ext uri="{FF2B5EF4-FFF2-40B4-BE49-F238E27FC236}">
                <a16:creationId xmlns:a16="http://schemas.microsoft.com/office/drawing/2014/main" id="{C38940C9-CE91-48C3-80B9-565B350E5DDD}"/>
              </a:ext>
            </a:extLst>
          </p:cNvPr>
          <p:cNvSpPr txBox="1"/>
          <p:nvPr/>
        </p:nvSpPr>
        <p:spPr>
          <a:xfrm>
            <a:off x="6176879" y="4053473"/>
            <a:ext cx="2946400" cy="338554"/>
          </a:xfrm>
          <a:prstGeom prst="rect">
            <a:avLst/>
          </a:prstGeom>
          <a:noFill/>
        </p:spPr>
        <p:txBody>
          <a:bodyPr wrap="square" rtlCol="0">
            <a:spAutoFit/>
          </a:bodyPr>
          <a:lstStyle/>
          <a:p>
            <a:r>
              <a:rPr lang="en-US" sz="1600" dirty="0"/>
              <a:t>Me, when practicing coding</a:t>
            </a:r>
          </a:p>
        </p:txBody>
      </p:sp>
    </p:spTree>
    <p:extLst>
      <p:ext uri="{BB962C8B-B14F-4D97-AF65-F5344CB8AC3E}">
        <p14:creationId xmlns:p14="http://schemas.microsoft.com/office/powerpoint/2010/main" val="38879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latin typeface="Arial" panose="020B0604020202020204" pitchFamily="34" charset="0"/>
                <a:cs typeface="Arial" panose="020B0604020202020204" pitchFamily="34" charset="0"/>
              </a:rPr>
              <a:t>Onwards…to the future!</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27</a:t>
            </a:fld>
            <a:endParaRPr lang="en-US"/>
          </a:p>
        </p:txBody>
      </p:sp>
      <p:sp>
        <p:nvSpPr>
          <p:cNvPr id="4" name="Text Placeholder 3"/>
          <p:cNvSpPr>
            <a:spLocks noGrp="1"/>
          </p:cNvSpPr>
          <p:nvPr>
            <p:ph type="body" sz="quarter" idx="4294967295"/>
          </p:nvPr>
        </p:nvSpPr>
        <p:spPr>
          <a:xfrm>
            <a:off x="1503946" y="1104900"/>
            <a:ext cx="6268453" cy="3695700"/>
          </a:xfrm>
        </p:spPr>
        <p:txBody>
          <a:bodyPr>
            <a:normAutofit/>
          </a:bodyPr>
          <a:lstStyle/>
          <a:p>
            <a:pPr marL="0" indent="0">
              <a:buNone/>
            </a:pPr>
            <a:r>
              <a:rPr lang="en-US" dirty="0"/>
              <a:t>Best way to learn is by doing!</a:t>
            </a:r>
          </a:p>
          <a:p>
            <a:pPr marL="342900" indent="-342900">
              <a:buFont typeface="Arial" panose="020B0604020202020204" pitchFamily="34" charset="0"/>
              <a:buChar char="•"/>
            </a:pPr>
            <a:r>
              <a:rPr lang="en-US" sz="1600" dirty="0">
                <a:hlinkClick r:id="rId2"/>
              </a:rPr>
              <a:t>https://www.khanacademy.org/computing/computer-programming</a:t>
            </a:r>
            <a:endParaRPr lang="en-US" sz="1600" dirty="0"/>
          </a:p>
          <a:p>
            <a:pPr marL="342900" indent="-342900">
              <a:buFont typeface="Arial" panose="020B0604020202020204" pitchFamily="34" charset="0"/>
              <a:buChar char="•"/>
            </a:pPr>
            <a:r>
              <a:rPr lang="en-US" sz="1600" dirty="0">
                <a:hlinkClick r:id="rId3"/>
              </a:rPr>
              <a:t>https://www.w3schools.com/python/</a:t>
            </a:r>
            <a:endParaRPr lang="en-US" sz="1600" dirty="0"/>
          </a:p>
          <a:p>
            <a:pPr marL="342900" indent="-342900">
              <a:buFont typeface="Arial" panose="020B0604020202020204" pitchFamily="34" charset="0"/>
              <a:buChar char="•"/>
            </a:pPr>
            <a:r>
              <a:rPr lang="en-US" sz="1600" dirty="0">
                <a:hlinkClick r:id="rId4"/>
              </a:rPr>
              <a:t>https://www.coursera.org/courses?query=python</a:t>
            </a:r>
            <a:endParaRPr lang="en-US" sz="1600" dirty="0"/>
          </a:p>
          <a:p>
            <a:pPr marL="0" indent="0">
              <a:buNone/>
            </a:pPr>
            <a:r>
              <a:rPr lang="en-US" sz="1600" b="0" dirty="0"/>
              <a:t>And many </a:t>
            </a:r>
            <a:r>
              <a:rPr lang="en-US" sz="1600" b="0" dirty="0" err="1"/>
              <a:t>many</a:t>
            </a:r>
            <a:r>
              <a:rPr lang="en-US" sz="1600" b="0" dirty="0"/>
              <a:t> </a:t>
            </a:r>
            <a:r>
              <a:rPr lang="en-US" sz="1600" b="0" dirty="0" err="1"/>
              <a:t>many</a:t>
            </a:r>
            <a:r>
              <a:rPr lang="en-US" sz="1600" b="0" dirty="0"/>
              <a:t> </a:t>
            </a:r>
            <a:r>
              <a:rPr lang="en-US" sz="1600" b="0" dirty="0" err="1"/>
              <a:t>MANY</a:t>
            </a:r>
            <a:r>
              <a:rPr lang="en-US" sz="1600" b="0" dirty="0"/>
              <a:t> oh god so many more</a:t>
            </a:r>
          </a:p>
        </p:txBody>
      </p:sp>
    </p:spTree>
    <p:extLst>
      <p:ext uri="{BB962C8B-B14F-4D97-AF65-F5344CB8AC3E}">
        <p14:creationId xmlns:p14="http://schemas.microsoft.com/office/powerpoint/2010/main" val="405270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Thanks for coming!</a:t>
            </a:r>
          </a:p>
        </p:txBody>
      </p:sp>
      <p:sp>
        <p:nvSpPr>
          <p:cNvPr id="7" name="Text Placeholder 6"/>
          <p:cNvSpPr>
            <a:spLocks noGrp="1"/>
          </p:cNvSpPr>
          <p:nvPr>
            <p:ph type="body" idx="1"/>
          </p:nvPr>
        </p:nvSpPr>
        <p:spPr/>
        <p:txBody>
          <a:bodyPr/>
          <a:lstStyle/>
          <a:p>
            <a:r>
              <a:rPr lang="en-US" dirty="0"/>
              <a:t>Questions? Concerns? Suggestions? Need info?</a:t>
            </a:r>
          </a:p>
          <a:p>
            <a:r>
              <a:rPr lang="en-US" dirty="0"/>
              <a:t>!RADS_ORG</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28</a:t>
            </a:fld>
            <a:endParaRPr lang="en-US"/>
          </a:p>
        </p:txBody>
      </p:sp>
    </p:spTree>
    <p:extLst>
      <p:ext uri="{BB962C8B-B14F-4D97-AF65-F5344CB8AC3E}">
        <p14:creationId xmlns:p14="http://schemas.microsoft.com/office/powerpoint/2010/main" val="34984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p:txBody>
          <a:bodyPr>
            <a:normAutofit fontScale="77500" lnSpcReduction="20000"/>
          </a:bodyPr>
          <a:lstStyle/>
          <a:p>
            <a:r>
              <a:rPr lang="en-US" b="1" dirty="0">
                <a:solidFill>
                  <a:schemeClr val="accent2"/>
                </a:solidFill>
              </a:rPr>
              <a:t>THANK YOU</a:t>
            </a:r>
          </a:p>
          <a:p>
            <a:pPr>
              <a:lnSpc>
                <a:spcPct val="170000"/>
              </a:lnSpc>
            </a:pPr>
            <a:r>
              <a:rPr lang="en-US" sz="1000" dirty="0">
                <a:solidFill>
                  <a:schemeClr val="accent2"/>
                </a:solidFill>
              </a:rPr>
              <a:t>We wish to thank the Allen Institute for Brain Science founder, </a:t>
            </a:r>
          </a:p>
          <a:p>
            <a:r>
              <a:rPr lang="en-US" sz="1000" dirty="0">
                <a:solidFill>
                  <a:schemeClr val="accent2"/>
                </a:solidFill>
              </a:rPr>
              <a:t>Paul G. Allen, for his vision, encouragement and support.</a:t>
            </a:r>
            <a:endParaRPr lang="en-US" sz="1000" dirty="0"/>
          </a:p>
        </p:txBody>
      </p:sp>
    </p:spTree>
    <p:extLst>
      <p:ext uri="{BB962C8B-B14F-4D97-AF65-F5344CB8AC3E}">
        <p14:creationId xmlns:p14="http://schemas.microsoft.com/office/powerpoint/2010/main" val="25260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79" y="560071"/>
            <a:ext cx="7772400" cy="2198628"/>
          </a:xfrm>
        </p:spPr>
        <p:txBody>
          <a:bodyPr/>
          <a:lstStyle/>
          <a:p>
            <a:r>
              <a:rPr lang="en-US" sz="3600" dirty="0"/>
              <a:t>What did you Assume Emily would/wouldn’t know? </a:t>
            </a:r>
            <a:br>
              <a:rPr lang="en-US" sz="3600" dirty="0"/>
            </a:br>
            <a:br>
              <a:rPr lang="en-US" sz="3600" dirty="0"/>
            </a:br>
            <a:r>
              <a:rPr lang="en-US" sz="3600" dirty="0"/>
              <a:t>What did/didn’t EMILY know?</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3</a:t>
            </a:fld>
            <a:endParaRPr lang="en-US" dirty="0"/>
          </a:p>
        </p:txBody>
      </p:sp>
      <p:pic>
        <p:nvPicPr>
          <p:cNvPr id="3" name="Picture 2">
            <a:extLst>
              <a:ext uri="{FF2B5EF4-FFF2-40B4-BE49-F238E27FC236}">
                <a16:creationId xmlns:a16="http://schemas.microsoft.com/office/drawing/2014/main" id="{0FBD58D2-CED2-C54A-BD6D-DFAC430ED902}"/>
              </a:ext>
            </a:extLst>
          </p:cNvPr>
          <p:cNvPicPr>
            <a:picLocks noChangeAspect="1"/>
          </p:cNvPicPr>
          <p:nvPr/>
        </p:nvPicPr>
        <p:blipFill>
          <a:blip r:embed="rId3"/>
          <a:stretch>
            <a:fillRect/>
          </a:stretch>
        </p:blipFill>
        <p:spPr>
          <a:xfrm>
            <a:off x="1331427" y="2831982"/>
            <a:ext cx="6481146" cy="3640879"/>
          </a:xfrm>
          <a:prstGeom prst="rect">
            <a:avLst/>
          </a:prstGeom>
        </p:spPr>
      </p:pic>
    </p:spTree>
    <p:extLst>
      <p:ext uri="{BB962C8B-B14F-4D97-AF65-F5344CB8AC3E}">
        <p14:creationId xmlns:p14="http://schemas.microsoft.com/office/powerpoint/2010/main" val="272011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0" dirty="0">
                <a:latin typeface="Arial" panose="020B0604020202020204" pitchFamily="34" charset="0"/>
                <a:cs typeface="Arial" panose="020B0604020202020204" pitchFamily="34" charset="0"/>
              </a:rPr>
              <a:t>Coding languages are how you explain things from base principles to a computer</a:t>
            </a:r>
            <a:endParaRPr lang="en-US"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4</a:t>
            </a:fld>
            <a:endParaRPr lang="en-US" dirty="0"/>
          </a:p>
        </p:txBody>
      </p:sp>
      <p:pic>
        <p:nvPicPr>
          <p:cNvPr id="8" name="Picture 7" descr="Butter Basics &amp; &lt;strong&gt;Carl&lt;/strong&gt; &lt;strong&gt;Sagan&lt;/strong&gt;’s &lt;strong&gt;Apple&lt;/strong&gt; &lt;strong&gt;Pie&lt;/strong&gt; | scienceandfooduc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7172"/>
            <a:ext cx="9144000" cy="4943475"/>
          </a:xfrm>
          <a:prstGeom prst="rect">
            <a:avLst/>
          </a:prstGeom>
        </p:spPr>
      </p:pic>
    </p:spTree>
    <p:extLst>
      <p:ext uri="{BB962C8B-B14F-4D97-AF65-F5344CB8AC3E}">
        <p14:creationId xmlns:p14="http://schemas.microsoft.com/office/powerpoint/2010/main" val="167100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don’t speak English! (yet…)</a:t>
            </a:r>
          </a:p>
        </p:txBody>
      </p:sp>
      <p:sp>
        <p:nvSpPr>
          <p:cNvPr id="4" name="Text Placeholder 3"/>
          <p:cNvSpPr>
            <a:spLocks noGrp="1"/>
          </p:cNvSpPr>
          <p:nvPr>
            <p:ph type="body" sz="quarter" idx="13"/>
          </p:nvPr>
        </p:nvSpPr>
        <p:spPr>
          <a:xfrm>
            <a:off x="685800" y="1104900"/>
            <a:ext cx="7772400" cy="2837835"/>
          </a:xfrm>
        </p:spPr>
        <p:txBody>
          <a:bodyPr>
            <a:normAutofit/>
          </a:bodyPr>
          <a:lstStyle/>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Don’t worry – a lot of the universe has already been created for you! (Bit logic, assembly, </a:t>
            </a:r>
            <a:r>
              <a:rPr lang="en-US" sz="1600" b="0" dirty="0" err="1">
                <a:latin typeface="Arial" panose="020B0604020202020204" pitchFamily="34" charset="0"/>
                <a:cs typeface="Arial" panose="020B0604020202020204" pitchFamily="34" charset="0"/>
              </a:rPr>
              <a:t>etc</a:t>
            </a:r>
            <a:r>
              <a:rPr lang="en-US" sz="1600" b="0" dirty="0">
                <a:latin typeface="Arial" panose="020B0604020202020204" pitchFamily="34" charset="0"/>
                <a:cs typeface="Arial" panose="020B0604020202020204" pitchFamily="34" charset="0"/>
              </a:rPr>
              <a:t>, all the way to interpreted languages) </a:t>
            </a:r>
          </a:p>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Coding libraries are your friend </a:t>
            </a:r>
            <a:r>
              <a:rPr lang="en-US" sz="1600" b="0" dirty="0">
                <a:latin typeface="Arial" panose="020B0604020202020204" pitchFamily="34" charset="0"/>
                <a:cs typeface="Arial" panose="020B0604020202020204" pitchFamily="34" charset="0"/>
                <a:sym typeface="Wingdings" panose="05000000000000000000" pitchFamily="2" charset="2"/>
              </a:rPr>
              <a:t></a:t>
            </a:r>
            <a:endParaRPr lang="en-US" sz="1600" b="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Define bread, define knife, define peanut butter and jelly, define spread, </a:t>
            </a:r>
            <a:r>
              <a:rPr lang="en-US" sz="1600" b="0" dirty="0" err="1">
                <a:latin typeface="Arial" panose="020B0604020202020204" pitchFamily="34" charset="0"/>
                <a:cs typeface="Arial" panose="020B0604020202020204" pitchFamily="34" charset="0"/>
              </a:rPr>
              <a:t>etc</a:t>
            </a:r>
            <a:r>
              <a:rPr lang="en-US" sz="1600" b="0" dirty="0">
                <a:latin typeface="Arial" panose="020B0604020202020204" pitchFamily="34" charset="0"/>
                <a:cs typeface="Arial" panose="020B0604020202020204" pitchFamily="34" charset="0"/>
              </a:rPr>
              <a:t>, then “call” each definition in order</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5</a:t>
            </a:fld>
            <a:endParaRPr lang="en-US"/>
          </a:p>
        </p:txBody>
      </p:sp>
      <p:pic>
        <p:nvPicPr>
          <p:cNvPr id="3" name="Picture 2" descr="Toast &lt;strong&gt;Bread&lt;/strong&gt; PNG &lt;strong&gt;Clip Art&lt;/strong&gt; - Best WEB &lt;strong&gt;Clipart&lt;/strong&g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2784157"/>
            <a:ext cx="2202324" cy="1378655"/>
          </a:xfrm>
          <a:prstGeom prst="rect">
            <a:avLst/>
          </a:prstGeom>
        </p:spPr>
      </p:pic>
      <p:pic>
        <p:nvPicPr>
          <p:cNvPr id="7" name="Picture 6" descr="Black &amp; White &lt;strong&gt;clipart&lt;/strong&gt; &lt;strong&gt;knife&lt;/strong&gt; - Pencil and in color black &amp; white &lt;strong&gt;clipart&lt;/strong&gt; &lt;strong&gt;knife&lt;/strong&g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1820" y="2891790"/>
            <a:ext cx="1491234" cy="1491234"/>
          </a:xfrm>
          <a:prstGeom prst="rect">
            <a:avLst/>
          </a:prstGeom>
        </p:spPr>
      </p:pic>
      <p:pic>
        <p:nvPicPr>
          <p:cNvPr id="8" name="Picture 7" descr="Jars of &lt;strong&gt;Peanut&lt;/strong&gt; &lt;strong&gt;Butter&lt;/strong&gt; and Jelly - Free &lt;strong&gt;Clip Art&lt;/strong&g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2120" y="2748214"/>
            <a:ext cx="2060844" cy="1634810"/>
          </a:xfrm>
          <a:prstGeom prst="rect">
            <a:avLst/>
          </a:prstGeom>
        </p:spPr>
      </p:pic>
      <p:pic>
        <p:nvPicPr>
          <p:cNvPr id="1026" name="Picture 2" descr="http://giphygifs.s3.amazonaws.com/media/IB9foBA4PVkKA/giphy.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109210" y="4265271"/>
            <a:ext cx="2371725" cy="19963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1367590" y="4570756"/>
            <a:ext cx="3048000" cy="1714500"/>
          </a:xfrm>
          <a:prstGeom prst="rect">
            <a:avLst/>
          </a:prstGeom>
        </p:spPr>
      </p:pic>
    </p:spTree>
    <p:extLst>
      <p:ext uri="{BB962C8B-B14F-4D97-AF65-F5344CB8AC3E}">
        <p14:creationId xmlns:p14="http://schemas.microsoft.com/office/powerpoint/2010/main" val="162864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1+#ppt_w/2"/>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Baking bread – recipe for a person to interpret</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6</a:t>
            </a:fld>
            <a:endParaRPr lang="en-US"/>
          </a:p>
        </p:txBody>
      </p:sp>
      <p:pic>
        <p:nvPicPr>
          <p:cNvPr id="11" name="Picture Placeholder 11"/>
          <p:cNvPicPr>
            <a:picLocks/>
          </p:cNvPicPr>
          <p:nvPr/>
        </p:nvPicPr>
        <p:blipFill>
          <a:blip r:embed="rId2">
            <a:extLst>
              <a:ext uri="{28A0092B-C50C-407E-A947-70E740481C1C}">
                <a14:useLocalDpi xmlns:a14="http://schemas.microsoft.com/office/drawing/2010/main" val="0"/>
              </a:ext>
            </a:extLst>
          </a:blip>
          <a:stretch>
            <a:fillRect/>
          </a:stretch>
        </p:blipFill>
        <p:spPr>
          <a:xfrm>
            <a:off x="2051384" y="192505"/>
            <a:ext cx="4728411" cy="5161548"/>
          </a:xfrm>
          <a:prstGeom prst="rect">
            <a:avLst/>
          </a:prstGeom>
        </p:spPr>
      </p:pic>
    </p:spTree>
    <p:extLst>
      <p:ext uri="{BB962C8B-B14F-4D97-AF65-F5344CB8AC3E}">
        <p14:creationId xmlns:p14="http://schemas.microsoft.com/office/powerpoint/2010/main" val="149777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Baking bread – recipe for a computer to interpret</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7</a:t>
            </a:fld>
            <a:endParaRPr lang="en-US"/>
          </a:p>
        </p:txBody>
      </p:sp>
      <p:sp>
        <p:nvSpPr>
          <p:cNvPr id="14" name="Text Placeholder 10"/>
          <p:cNvSpPr txBox="1">
            <a:spLocks/>
          </p:cNvSpPr>
          <p:nvPr/>
        </p:nvSpPr>
        <p:spPr>
          <a:xfrm>
            <a:off x="188495" y="3911634"/>
            <a:ext cx="7772400" cy="1208806"/>
          </a:xfrm>
          <a:prstGeom prst="rect">
            <a:avLst/>
          </a:prstGeom>
        </p:spPr>
        <p:txBody>
          <a:bodyPr vert="horz" lIns="91440" tIns="45720" rIns="91440" bIns="45720" rtlCol="0">
            <a:normAutofit/>
          </a:bodyPr>
          <a:lst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Same instructions, same concept, just a different look</a:t>
            </a:r>
          </a:p>
        </p:txBody>
      </p:sp>
      <p:pic>
        <p:nvPicPr>
          <p:cNvPr id="3" name="Picture 2" descr="Graphical user interface, text, application, email&#10;&#10;Description automatically generated">
            <a:extLst>
              <a:ext uri="{FF2B5EF4-FFF2-40B4-BE49-F238E27FC236}">
                <a16:creationId xmlns:a16="http://schemas.microsoft.com/office/drawing/2014/main" id="{C7893123-20D9-7947-A5DB-17C79B811A03}"/>
              </a:ext>
            </a:extLst>
          </p:cNvPr>
          <p:cNvPicPr>
            <a:picLocks noChangeAspect="1"/>
          </p:cNvPicPr>
          <p:nvPr/>
        </p:nvPicPr>
        <p:blipFill rotWithShape="1">
          <a:blip r:embed="rId3">
            <a:extLst>
              <a:ext uri="{28A0092B-C50C-407E-A947-70E740481C1C}">
                <a14:useLocalDpi xmlns:a14="http://schemas.microsoft.com/office/drawing/2010/main" val="0"/>
              </a:ext>
            </a:extLst>
          </a:blip>
          <a:srcRect r="13076"/>
          <a:stretch/>
        </p:blipFill>
        <p:spPr>
          <a:xfrm>
            <a:off x="21363" y="1379120"/>
            <a:ext cx="9058648" cy="2476365"/>
          </a:xfrm>
          <a:prstGeom prst="rect">
            <a:avLst/>
          </a:prstGeom>
        </p:spPr>
      </p:pic>
      <p:sp>
        <p:nvSpPr>
          <p:cNvPr id="12" name="Title 1">
            <a:extLst>
              <a:ext uri="{FF2B5EF4-FFF2-40B4-BE49-F238E27FC236}">
                <a16:creationId xmlns:a16="http://schemas.microsoft.com/office/drawing/2014/main" id="{D5C2A58A-D1F9-4842-9CD4-846629BDC084}"/>
              </a:ext>
            </a:extLst>
          </p:cNvPr>
          <p:cNvSpPr txBox="1">
            <a:spLocks/>
          </p:cNvSpPr>
          <p:nvPr/>
        </p:nvSpPr>
        <p:spPr>
          <a:xfrm>
            <a:off x="685800" y="256173"/>
            <a:ext cx="7772400" cy="62865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1800" b="1" kern="1200">
                <a:solidFill>
                  <a:schemeClr val="bg1"/>
                </a:solidFill>
                <a:latin typeface="+mj-lt"/>
                <a:ea typeface="+mj-ea"/>
                <a:cs typeface="+mj-cs"/>
              </a:defRPr>
            </a:lvl1pPr>
          </a:lstStyle>
          <a:p>
            <a:r>
              <a:rPr lang="en-US" sz="2400" dirty="0">
                <a:solidFill>
                  <a:schemeClr val="accent2"/>
                </a:solidFill>
              </a:rPr>
              <a:t>The same instructions written as Python code</a:t>
            </a:r>
          </a:p>
        </p:txBody>
      </p:sp>
    </p:spTree>
    <p:extLst>
      <p:ext uri="{BB962C8B-B14F-4D97-AF65-F5344CB8AC3E}">
        <p14:creationId xmlns:p14="http://schemas.microsoft.com/office/powerpoint/2010/main" val="10835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latin typeface="Arial" panose="020B0604020202020204" pitchFamily="34" charset="0"/>
                <a:cs typeface="Arial" panose="020B0604020202020204" pitchFamily="34" charset="0"/>
              </a:rPr>
              <a:t>Always pick the right tool for the job</a:t>
            </a:r>
          </a:p>
        </p:txBody>
      </p:sp>
      <p:sp>
        <p:nvSpPr>
          <p:cNvPr id="4" name="Text Placeholder 3"/>
          <p:cNvSpPr>
            <a:spLocks noGrp="1"/>
          </p:cNvSpPr>
          <p:nvPr>
            <p:ph type="body" sz="quarter" idx="13"/>
          </p:nvPr>
        </p:nvSpPr>
        <p:spPr/>
        <p:txBody>
          <a:bodyPr>
            <a:normAutofit/>
          </a:bodyPr>
          <a:lstStyle/>
          <a:p>
            <a:pPr marL="285750" indent="-285750">
              <a:buFont typeface="Arial" panose="020B0604020202020204" pitchFamily="34" charset="0"/>
              <a:buChar char="•"/>
            </a:pPr>
            <a:r>
              <a:rPr lang="en-US" sz="1600" b="0" dirty="0"/>
              <a:t>Important to think before choosing a language, and explore what solutions might have pitfalls </a:t>
            </a:r>
          </a:p>
          <a:p>
            <a:pPr marL="285750" indent="-285750">
              <a:buFont typeface="Arial" panose="020B0604020202020204" pitchFamily="34" charset="0"/>
              <a:buChar char="•"/>
            </a:pPr>
            <a:r>
              <a:rPr lang="en-US" sz="1600" b="0" dirty="0"/>
              <a:t>For example, Brain Science uses Python extensively (Cell science and Immunology also use R), so using a different language would end up causing compatibility issues (“square peg round hole” issue)</a:t>
            </a:r>
          </a:p>
          <a:p>
            <a:pPr marL="285750" indent="-285750">
              <a:buFont typeface="Arial" panose="020B0604020202020204" pitchFamily="34" charset="0"/>
              <a:buChar char="•"/>
            </a:pPr>
            <a:r>
              <a:rPr lang="en-US" sz="1600" b="0" dirty="0"/>
              <a:t>However, if building a website from scratch, HTML/CSS/JavaScript would be more appropriate languages for getting started.</a:t>
            </a:r>
          </a:p>
          <a:p>
            <a:pPr marL="285750" indent="-285750">
              <a:buFont typeface="Arial" panose="020B0604020202020204" pitchFamily="34" charset="0"/>
              <a:buChar char="•"/>
            </a:pPr>
            <a:r>
              <a:rPr lang="en-US" sz="1600" b="0" dirty="0"/>
              <a:t>Frequently, when choosing a language, the primary reason for the choice is “your industry/employer/field does this and you have to as well in order to be compatible”. </a:t>
            </a:r>
          </a:p>
          <a:p>
            <a:pPr marL="285750" indent="-285750">
              <a:buFont typeface="Arial" panose="020B0604020202020204" pitchFamily="34" charset="0"/>
              <a:buChar char="•"/>
            </a:pPr>
            <a:r>
              <a:rPr lang="en-US" sz="1600" b="0" dirty="0"/>
              <a:t>However, when working on personal projects, or when transitioning to new tools, you’ll have to know what makes sense and what doesn’t, and therefore awareness of language differences is important.</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8</a:t>
            </a:fld>
            <a:endParaRPr lang="en-US"/>
          </a:p>
        </p:txBody>
      </p:sp>
    </p:spTree>
    <p:extLst>
      <p:ext uri="{BB962C8B-B14F-4D97-AF65-F5344CB8AC3E}">
        <p14:creationId xmlns:p14="http://schemas.microsoft.com/office/powerpoint/2010/main" val="30525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B84BA-0954-E44C-A54A-CA5B7CF1304E}"/>
              </a:ext>
            </a:extLst>
          </p:cNvPr>
          <p:cNvSpPr>
            <a:spLocks noGrp="1"/>
          </p:cNvSpPr>
          <p:nvPr>
            <p:ph type="title"/>
          </p:nvPr>
        </p:nvSpPr>
        <p:spPr/>
        <p:txBody>
          <a:bodyPr/>
          <a:lstStyle/>
          <a:p>
            <a:r>
              <a:rPr lang="en-US" dirty="0"/>
              <a:t>Why Choose Python?</a:t>
            </a:r>
          </a:p>
        </p:txBody>
      </p:sp>
      <p:sp>
        <p:nvSpPr>
          <p:cNvPr id="3" name="Text Placeholder 2">
            <a:extLst>
              <a:ext uri="{FF2B5EF4-FFF2-40B4-BE49-F238E27FC236}">
                <a16:creationId xmlns:a16="http://schemas.microsoft.com/office/drawing/2014/main" id="{DA1DD9D7-6615-304A-9A28-3F7FB13C0F37}"/>
              </a:ext>
            </a:extLst>
          </p:cNvPr>
          <p:cNvSpPr>
            <a:spLocks noGrp="1"/>
          </p:cNvSpPr>
          <p:nvPr>
            <p:ph type="body" sz="quarter" idx="13"/>
          </p:nvPr>
        </p:nvSpPr>
        <p:spPr/>
        <p:txBody>
          <a:bodyPr/>
          <a:lstStyle/>
          <a:p>
            <a:pPr marL="285750" lvl="0" indent="-285750">
              <a:buFont typeface="Arial" panose="020B0604020202020204" pitchFamily="34" charset="0"/>
              <a:buChar char="•"/>
            </a:pPr>
            <a:r>
              <a:rPr lang="en-US" sz="2800" b="0" dirty="0">
                <a:solidFill>
                  <a:srgbClr val="003056"/>
                </a:solidFill>
              </a:rPr>
              <a:t>Designed for clear, logical code that is easy to read and easy to learn</a:t>
            </a:r>
          </a:p>
          <a:p>
            <a:pPr marL="285750" lvl="0" indent="-285750">
              <a:buFont typeface="Arial" panose="020B0604020202020204" pitchFamily="34" charset="0"/>
              <a:buChar char="•"/>
            </a:pPr>
            <a:r>
              <a:rPr lang="en-US" sz="2800" b="0" dirty="0">
                <a:solidFill>
                  <a:srgbClr val="003056"/>
                </a:solidFill>
              </a:rPr>
              <a:t>Lots of existing code libraries and frameworks are written in Python allowing users to apply Python to a wide variety of tasks </a:t>
            </a:r>
          </a:p>
          <a:p>
            <a:pPr marL="285750" lvl="0" indent="-285750">
              <a:buFont typeface="Arial" panose="020B0604020202020204" pitchFamily="34" charset="0"/>
              <a:buChar char="•"/>
            </a:pPr>
            <a:r>
              <a:rPr lang="en-US" sz="2800" b="0" dirty="0">
                <a:solidFill>
                  <a:srgbClr val="003056"/>
                </a:solidFill>
              </a:rPr>
              <a:t>Focuses on optimizing the time it takes to write the code rather than the time it takes the computer to execute the code </a:t>
            </a:r>
          </a:p>
          <a:p>
            <a:pPr marL="285750" lvl="0" indent="-285750">
              <a:buFont typeface="Arial" panose="020B0604020202020204" pitchFamily="34" charset="0"/>
              <a:buChar char="•"/>
            </a:pPr>
            <a:r>
              <a:rPr lang="en-US" sz="2800" b="0" dirty="0">
                <a:solidFill>
                  <a:srgbClr val="003056"/>
                </a:solidFill>
              </a:rPr>
              <a:t>Great documentation online and lots of places to find help – </a:t>
            </a:r>
            <a:r>
              <a:rPr lang="en-US" sz="2800" b="0" dirty="0" err="1">
                <a:solidFill>
                  <a:srgbClr val="003056"/>
                </a:solidFill>
              </a:rPr>
              <a:t>docs.python.org</a:t>
            </a:r>
            <a:r>
              <a:rPr lang="en-US" sz="2800" b="0" dirty="0">
                <a:solidFill>
                  <a:srgbClr val="003056"/>
                </a:solidFill>
              </a:rPr>
              <a:t>/3</a:t>
            </a:r>
          </a:p>
          <a:p>
            <a:endParaRPr lang="en-US" dirty="0"/>
          </a:p>
        </p:txBody>
      </p:sp>
      <p:sp>
        <p:nvSpPr>
          <p:cNvPr id="4" name="Footer Placeholder 3">
            <a:extLst>
              <a:ext uri="{FF2B5EF4-FFF2-40B4-BE49-F238E27FC236}">
                <a16:creationId xmlns:a16="http://schemas.microsoft.com/office/drawing/2014/main" id="{FC9C7A08-96A8-CA49-BBA6-9AD999792440}"/>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AF728F9-DF51-3244-BC99-6A5486731222}"/>
              </a:ext>
            </a:extLst>
          </p:cNvPr>
          <p:cNvSpPr>
            <a:spLocks noGrp="1"/>
          </p:cNvSpPr>
          <p:nvPr>
            <p:ph type="sldNum" sz="quarter" idx="12"/>
          </p:nvPr>
        </p:nvSpPr>
        <p:spPr/>
        <p:txBody>
          <a:bodyPr/>
          <a:lstStyle/>
          <a:p>
            <a:fld id="{50FD97DE-01AB-4708-81E4-3268D90D61F9}" type="slidenum">
              <a:rPr lang="en-US" smtClean="0"/>
              <a:pPr/>
              <a:t>9</a:t>
            </a:fld>
            <a:endParaRPr lang="en-US"/>
          </a:p>
        </p:txBody>
      </p:sp>
    </p:spTree>
    <p:extLst>
      <p:ext uri="{BB962C8B-B14F-4D97-AF65-F5344CB8AC3E}">
        <p14:creationId xmlns:p14="http://schemas.microsoft.com/office/powerpoint/2010/main" val="6002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en 2015">
  <a:themeElements>
    <a:clrScheme name="AIB">
      <a:dk1>
        <a:sysClr val="windowText" lastClr="000000"/>
      </a:dk1>
      <a:lt1>
        <a:sysClr val="window" lastClr="FFFFFF"/>
      </a:lt1>
      <a:dk2>
        <a:srgbClr val="0079C0"/>
      </a:dk2>
      <a:lt2>
        <a:srgbClr val="EEECE1"/>
      </a:lt2>
      <a:accent1>
        <a:srgbClr val="003056"/>
      </a:accent1>
      <a:accent2>
        <a:srgbClr val="60A7E5"/>
      </a:accent2>
      <a:accent3>
        <a:srgbClr val="7E7D7E"/>
      </a:accent3>
      <a:accent4>
        <a:srgbClr val="777777"/>
      </a:accent4>
      <a:accent5>
        <a:srgbClr val="009BFA"/>
      </a:accent5>
      <a:accent6>
        <a:srgbClr val="F2D500"/>
      </a:accent6>
      <a:hlink>
        <a:srgbClr val="0079C0"/>
      </a:hlink>
      <a:folHlink>
        <a:srgbClr val="0089D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C1835321-D24A-4A48-84FA-4CDBACD89173}" vid="{BAD5664C-7535-4FCF-A717-9EC0835F4C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35567948990543B6225EBAECA37929" ma:contentTypeVersion="26" ma:contentTypeDescription="Create a new document." ma:contentTypeScope="" ma:versionID="b85d791df9d01f8e6494ae4d314f79dd">
  <xsd:schema xmlns:xsd="http://www.w3.org/2001/XMLSchema" xmlns:xs="http://www.w3.org/2001/XMLSchema" xmlns:p="http://schemas.microsoft.com/office/2006/metadata/properties" xmlns:ns1="http://schemas.microsoft.com/sharepoint/v3" xmlns:ns2="70c2b688-b411-41a4-b2b0-c43b12e0f7d1" xmlns:ns3="1ed5f801-d75c-42b9-9dbb-c4699f6f94f8" targetNamespace="http://schemas.microsoft.com/office/2006/metadata/properties" ma:root="true" ma:fieldsID="d56d2dd7161b4d6036f9b7a4f2550527" ns1:_="" ns2:_="" ns3:_="">
    <xsd:import namespace="http://schemas.microsoft.com/sharepoint/v3"/>
    <xsd:import namespace="70c2b688-b411-41a4-b2b0-c43b12e0f7d1"/>
    <xsd:import namespace="1ed5f801-d75c-42b9-9dbb-c4699f6f94f8"/>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c2b688-b411-41a4-b2b0-c43b12e0f7d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d5f801-d75c-42b9-9dbb-c4699f6f9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7DDEBEA3-9776-46AA-BB63-9695FAAA59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c2b688-b411-41a4-b2b0-c43b12e0f7d1"/>
    <ds:schemaRef ds:uri="1ed5f801-d75c-42b9-9dbb-c4699f6f9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BABCDF-E484-4E35-BA87-87E5615E3D8A}">
  <ds:schemaRefs>
    <ds:schemaRef ds:uri="http://schemas.microsoft.com/sharepoint/events"/>
  </ds:schemaRefs>
</ds:datastoreItem>
</file>

<file path=customXml/itemProps3.xml><?xml version="1.0" encoding="utf-8"?>
<ds:datastoreItem xmlns:ds="http://schemas.openxmlformats.org/officeDocument/2006/customXml" ds:itemID="{C3A601ED-C1A5-4BCB-A232-3054BE8EEEF3}">
  <ds:schemaRefs>
    <ds:schemaRef ds:uri="http://schemas.microsoft.com/sharepoint/v3/contenttype/forms"/>
  </ds:schemaRefs>
</ds:datastoreItem>
</file>

<file path=customXml/itemProps4.xml><?xml version="1.0" encoding="utf-8"?>
<ds:datastoreItem xmlns:ds="http://schemas.openxmlformats.org/officeDocument/2006/customXml" ds:itemID="{F9A88845-B163-4AFE-BF29-58BABAA4E819}">
  <ds:schemaRefs>
    <ds:schemaRef ds:uri="http://schemas.microsoft.com/office/2006/metadata/properties"/>
    <ds:schemaRef ds:uri="http://www.w3.org/XML/1998/namespace"/>
    <ds:schemaRef ds:uri="70c2b688-b411-41a4-b2b0-c43b12e0f7d1"/>
    <ds:schemaRef ds:uri="http://purl.org/dc/elements/1.1/"/>
    <ds:schemaRef ds:uri="http://schemas.openxmlformats.org/package/2006/metadata/core-properties"/>
    <ds:schemaRef ds:uri="http://schemas.microsoft.com/office/infopath/2007/PartnerControls"/>
    <ds:schemaRef ds:uri="http://purl.org/dc/terms/"/>
    <ds:schemaRef ds:uri="http://purl.org/dc/dcmitype/"/>
    <ds:schemaRef ds:uri="http://schemas.microsoft.com/office/2006/documentManagement/types"/>
    <ds:schemaRef ds:uri="1ed5f801-d75c-42b9-9dbb-c4699f6f94f8"/>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12904</TotalTime>
  <Words>2233</Words>
  <Application>Microsoft Office PowerPoint</Application>
  <PresentationFormat>On-screen Show (4:3)</PresentationFormat>
  <Paragraphs>257</Paragraphs>
  <Slides>29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Consolas</vt:lpstr>
      <vt:lpstr>Allen 2015</vt:lpstr>
      <vt:lpstr>Intro to Programming</vt:lpstr>
      <vt:lpstr>Code = Logic</vt:lpstr>
      <vt:lpstr>What did you Assume Emily would/wouldn’t know?   What did/didn’t EMILY know?</vt:lpstr>
      <vt:lpstr>Coding languages are how you explain things from base principles to a computer</vt:lpstr>
      <vt:lpstr>Computers don’t speak English! (yet…)</vt:lpstr>
      <vt:lpstr>Baking bread – recipe for a person to interpret</vt:lpstr>
      <vt:lpstr>Baking bread – recipe for a computer to interpret</vt:lpstr>
      <vt:lpstr>Always pick the right tool for the job</vt:lpstr>
      <vt:lpstr>Why Choose Python?</vt:lpstr>
      <vt:lpstr>What can you do with python?</vt:lpstr>
      <vt:lpstr>Languages may differ, but also overlap heavily</vt:lpstr>
      <vt:lpstr>Getting started</vt:lpstr>
      <vt:lpstr>Getting started</vt:lpstr>
      <vt:lpstr>Viewing setup </vt:lpstr>
      <vt:lpstr>Navigating jupyter</vt:lpstr>
      <vt:lpstr>Navigating jupyter: entering code</vt:lpstr>
      <vt:lpstr>Navigating Jupyter: running what you wrote</vt:lpstr>
      <vt:lpstr>Navigating jupyter: keyboard shortcuts</vt:lpstr>
      <vt:lpstr>Getting a taste</vt:lpstr>
      <vt:lpstr>Data Types</vt:lpstr>
      <vt:lpstr>Types cheatsheet</vt:lpstr>
      <vt:lpstr>Variables</vt:lpstr>
      <vt:lpstr>How can I hold all this information?</vt:lpstr>
      <vt:lpstr>Keywords and Operators</vt:lpstr>
      <vt:lpstr>Data Types Matter!</vt:lpstr>
      <vt:lpstr>What’s next?</vt:lpstr>
      <vt:lpstr>Onwards…to the future!</vt:lpstr>
      <vt:lpstr>Thanks for coming!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OR 2-LINE TITLE OF PRESENTATION</dc:title>
  <dc:creator>Ashley Bockman</dc:creator>
  <cp:lastModifiedBy>Emily Gelfand</cp:lastModifiedBy>
  <cp:revision>41</cp:revision>
  <dcterms:created xsi:type="dcterms:W3CDTF">2018-10-26T16:31:54Z</dcterms:created>
  <dcterms:modified xsi:type="dcterms:W3CDTF">2022-06-23T19:58:40Z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0x0101001535567948990543B6225EBAECA37929</vt:lpwstr>
  </property>
</Properties>
</file>